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80" r:id="rId24"/>
    <p:sldId id="10981" r:id="rId25"/>
    <p:sldId id="10982" r:id="rId26"/>
    <p:sldId id="10983" r:id="rId27"/>
    <p:sldId id="10984" r:id="rId28"/>
    <p:sldId id="10985"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デフォルトセクション" id="{0D0F0293-45DB-4781-9FFA-0B4E6CC780A3}">
          <p14:sldIdLst>
            <p14:sldId id="348"/>
          </p14:sldIdLst>
        </p14:section>
        <p14:section name="重要な情報とリソース" id="{805B9579-48F8-47C4-B315-EA5068348044}">
          <p14:sldIdLst>
            <p14:sldId id="344"/>
          </p14:sldIdLst>
        </p14:section>
        <p14:section name="Experience Cloud コアサービス" id="{7EA1DEED-67BD-4AC5-B233-A892AD57C8AD}">
          <p14:sldIdLst>
            <p14:sldId id="10437"/>
          </p14:sldIdLst>
        </p14:section>
        <p14:section name="カスタマーサポートサービス" id="{BC9E4873-2F44-4ACB-8BBC-7F66D47CD332}">
          <p14:sldIdLst>
            <p14:sldId id="10990"/>
            <p14:sldId id="10988"/>
            <p14:sldId id="10989"/>
            <p14:sldId id="10986"/>
            <p14:sldId id="10987"/>
          </p14:sldIdLst>
        </p14:section>
        <p14:section name="お使いのアドビソリューション" id="{759DB6D9-CF6E-4397-9998-50EDF48D4E04}">
          <p14:sldIdLst>
            <p14:sldId id="10956"/>
            <p14:sldId id="10957"/>
            <p14:sldId id="10974"/>
            <p14:sldId id="10959"/>
            <p14:sldId id="10960"/>
            <p14:sldId id="10961"/>
            <p14:sldId id="10962"/>
            <p14:sldId id="10976"/>
            <p14:sldId id="10977"/>
            <p14:sldId id="10978"/>
            <p14:sldId id="10975"/>
          </p14:sldIdLst>
        </p14:section>
        <p14:section name="サポートチケットの申請方法" id="{FB4B4DEE-A04C-4EBD-A644-91D10EC9798F}">
          <p14:sldIdLst>
            <p14:sldId id="10980"/>
            <p14:sldId id="10981"/>
            <p14:sldId id="10982"/>
            <p14:sldId id="10983"/>
            <p14:sldId id="10984"/>
            <p14:sldId id="10985"/>
          </p14:sldIdLst>
        </p14:section>
        <p14:section name="アドビカスタマーサポートとの連携" id="{614CC2FA-9910-4258-8CB5-14649164C836}">
          <p14:sldIdLst>
            <p14:sldId id="10964"/>
          </p14:sldIdLst>
        </p14:section>
        <p14:section name="ツールとリソース" id="{82DABEE1-291E-4CA9-B1BA-984D0702D401}">
          <p14:sldIdLst>
            <p14:sldId id="10966"/>
            <p14:sldId id="10967"/>
            <p14:sldId id="392"/>
          </p14:sldIdLst>
        </p14:section>
        <p14:section name="Premier Support の種類"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5" d="100"/>
          <a:sy n="105" d="100"/>
        </p:scale>
        <p:origin x="717" y="51"/>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11/19/2021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Han Regular" panose="020B0500000000000000" pitchFamily="34" charset="-128"/>
                <a:ea typeface="+mn-ea"/>
                <a:cs typeface="+mn-cs"/>
              </a:defRPr>
            </a:lvl1pPr>
          </a:lstStyle>
          <a:p>
            <a:pPr lvl="0"/>
            <a:r>
              <a:rPr lang="en-US" dirty="0"/>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Han ExtraBold" panose="020B0800000000000000" pitchFamily="34" charset="-128"/>
              </a:defRPr>
            </a:lvl1pPr>
          </a:lstStyle>
          <a:p>
            <a:pPr lvl="0"/>
            <a:r>
              <a:rPr lang="en-US" dirty="0"/>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Han ExtraBold" panose="020B0800000000000000" pitchFamily="34" charset="-128"/>
              </a:defRPr>
            </a:lvl1pPr>
          </a:lstStyle>
          <a:p>
            <a:pPr lvl="0"/>
            <a:r>
              <a:rPr lang="en-US" dirty="0"/>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11/19/2021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11/19/2021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Han Regular" panose="020B0500000000000000" pitchFamily="34" charset="-128"/>
              </a:rPr>
              <a:t>©2021 Adobe. All Rights Reserved. Adobe Confidential.</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Han Regular" panose="020B0500000000000000" pitchFamily="34" charset="-128"/>
              </a:defRPr>
            </a:lvl1pPr>
          </a:lstStyle>
          <a:p>
            <a:fld id="{C13374DE-F523-4144-90A2-C47F06AF466D}" type="datetime1">
              <a:rPr lang="en-US" smtClean="0"/>
              <a:pPr/>
              <a:t>11/19/2021</a:t>
            </a:fld>
            <a:endParaRPr lang="en-US" dirty="0"/>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Han Regular" panose="020B0500000000000000" pitchFamily="34" charset="-128"/>
              </a:defRPr>
            </a:lvl1pPr>
          </a:lstStyle>
          <a:p>
            <a:r>
              <a:rPr lang="en-US" dirty="0"/>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Han Regular" panose="020B0500000000000000" pitchFamily="34" charset="-128"/>
              </a:defRPr>
            </a:lvl1pPr>
          </a:lstStyle>
          <a:p>
            <a:fld id="{2D54ABF7-EC33-204F-A680-BCCE3CA2411A}" type="slidenum">
              <a:rPr lang="en-US" smtClean="0"/>
              <a:pPr/>
              <a:t>‹#›</a:t>
            </a:fld>
            <a:endParaRPr lang="en-US" dirty="0"/>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dirty="0"/>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071021" y="6560363"/>
            <a:ext cx="283143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Han Regular" panose="020B0500000000000000" pitchFamily="34" charset="-128"/>
              </a:rPr>
              <a:t>©2021 Adobe. All Rights Reserved. Adobe Confidential.</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Han ExtraBold" panose="020B0800000000000000" pitchFamily="34" charset="-128"/>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lang=ja"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profile.language=ja"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lang=ja" TargetMode="External"/><Relationship Id="rId4" Type="http://schemas.openxmlformats.org/officeDocument/2006/relationships/image" Target="../media/image25.png"/><Relationship Id="rId9" Type="http://schemas.openxmlformats.org/officeDocument/2006/relationships/hyperlink" Target="https://experienceleague.adobe.com/?lang=ja&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profile.language=ja"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lang=ja"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lang=ja"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ja&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lang=ja"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ja&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lang=ja"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profile.language=ja"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jp/security/products/experience-manager.html" TargetMode="External"/><Relationship Id="rId11" Type="http://schemas.openxmlformats.org/officeDocument/2006/relationships/hyperlink" Target="https://experienceleague.adobe.com/docs/experience-manager-cloud-service/landing/home.html?lang=ja"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ja"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ja" TargetMode="External"/><Relationship Id="rId9" Type="http://schemas.openxmlformats.org/officeDocument/2006/relationships/hyperlink" Target="https://experienceleague.adobe.com/docs/experience-manager-learn/forms/overview.html?lang=ja"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lang=ja"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profile.language=ja" TargetMode="External"/><Relationship Id="rId7" Type="http://schemas.openxmlformats.org/officeDocument/2006/relationships/hyperlink" Target="https://experienceleague.adobe.com/docs/campaign-standard.html?lang=ja"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ja"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profile.language=ja"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ja"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lang=ja"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profile.language=ja"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lang=ja" TargetMode="External"/><Relationship Id="rId2" Type="http://schemas.openxmlformats.org/officeDocument/2006/relationships/hyperlink" Target="https://experienceleague.adobe.com/docs/experience-platform.html?lang=ja"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ja&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ja#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lang=ja"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lang=ja"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lang=ja"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2FAdministration_and_Setup%2F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profile.language=ja"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lang=ja"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jp/" TargetMode="External"/><Relationship Id="rId1" Type="http://schemas.openxmlformats.org/officeDocument/2006/relationships/slideLayout" Target="../slideLayouts/slideLayout7.xml"/><Relationship Id="rId5" Type="http://schemas.openxmlformats.org/officeDocument/2006/relationships/hyperlink" Target="https://helpx.adobe.com/jp/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amp;lang=ja#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amp;lang=ja#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amp;lang=ja#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2C%2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jp/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amp;lang=ja#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amp;lang=ja#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ja"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ja#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jp/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xperienceleague.adobe.com/docs/home-tutorials.html?lang=j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amp;lang=ja#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jp/contact/dma-external/DMACustomeCareRegionalPhoneNumbers.html" TargetMode="External"/><Relationship Id="rId4" Type="http://schemas.openxmlformats.org/officeDocument/2006/relationships/hyperlink" Target="https://experienceleague.adobe.com/?support-solution=Campaign&amp;lang=ja#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amp;lang=ja#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ja"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ja"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ja&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j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ja-JP" sz="3600" dirty="0">
                <a:latin typeface="Adobe Clean Han ExtraBold" panose="020B0800000000000000" pitchFamily="34" charset="-128"/>
                <a:ea typeface="Adobe Clean Han ExtraBold" panose="020B0800000000000000" pitchFamily="34" charset="-128"/>
              </a:rPr>
              <a:t>Adobe Experience Cloud</a:t>
            </a:r>
            <a:br>
              <a:rPr lang="ja-JP" sz="3600" dirty="0">
                <a:latin typeface="Adobe Clean Han ExtraBold" panose="020B0800000000000000" pitchFamily="34" charset="-128"/>
                <a:ea typeface="Adobe Clean Han ExtraBold" panose="020B0800000000000000" pitchFamily="34" charset="-128"/>
              </a:rPr>
            </a:br>
            <a:r>
              <a:rPr lang="ja-JP" sz="3600" dirty="0">
                <a:latin typeface="Adobe Clean Han ExtraBold" panose="020B0800000000000000" pitchFamily="34" charset="-128"/>
                <a:ea typeface="Adobe Clean Han ExtraBold" panose="020B0800000000000000" pitchFamily="34" charset="-128"/>
              </a:rPr>
              <a:t>カスタマーサポートガイド</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ja-JP" b="0" dirty="0">
                <a:latin typeface="Adobe Clean Han ExtraBold" panose="020B0800000000000000" pitchFamily="34" charset="-128"/>
                <a:ea typeface="Adobe Clean Han ExtraBold" panose="020B0800000000000000" pitchFamily="34" charset="-128"/>
              </a:rPr>
              <a:t>このガイドに記載されている情報とリソースを活用すると、アドビソリューションの価値を最大限に引き出すことができます。</a:t>
            </a: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312661"/>
            <a:ext cx="11762823" cy="646189"/>
          </a:xfrm>
        </p:spPr>
        <p:txBody>
          <a:bodyPr/>
          <a:lstStyle/>
          <a:p>
            <a:r>
              <a:rPr lang="ja-JP" dirty="0">
                <a:ea typeface="Adobe Clean Han ExtraBold" panose="020B0800000000000000" pitchFamily="34" charset="-128"/>
              </a:rPr>
              <a:t>Adobe Audience Manager：</a:t>
            </a:r>
            <a:r>
              <a:rPr lang="ja-JP" spc="-40" dirty="0">
                <a:solidFill>
                  <a:schemeClr val="tx1"/>
                </a:solidFill>
                <a:ea typeface="Adobe Clean Han ExtraBold" panose="020B0800000000000000" pitchFamily="34" charset="-128"/>
              </a:rPr>
              <a:t>ユニークオーディエンスプロファイルを容易に作成できるデータ管理プラットフォームです。最も価値の高いセグメントを特定し、あらゆるデジタルチャネルで活用することができます。</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オーディエンスへの理解</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latin typeface="Adobe Clean Han Normal" panose="020B0400000000000000" pitchFamily="34" charset="-128"/>
                  <a:ea typeface="Adobe Clean Han Normal" panose="020B0400000000000000" pitchFamily="34" charset="-128"/>
                </a:rPr>
                <a:t>すべてのデータソースを一元管理することで、オーディエンスの全体像を把握できます。</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新しいセグメントの作成</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latin typeface="Adobe Clean Han Normal" panose="020B0400000000000000" pitchFamily="34" charset="-128"/>
                  <a:ea typeface="Adobe Clean Han Normal" panose="020B0400000000000000" pitchFamily="34" charset="-128"/>
                </a:rPr>
                <a:t>価値の高い新セグメントを継続的に発見して整理し、ターゲティングやパーソナライゼーションをよりスマートに実現できるようになります。</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広告効果の向上</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latin typeface="Adobe Clean Han Normal" panose="020B0400000000000000" pitchFamily="34" charset="-128"/>
                  <a:ea typeface="Adobe Clean Han Normal" panose="020B0400000000000000" pitchFamily="34" charset="-128"/>
                </a:rPr>
                <a:t>あらゆるプラットフォームで特定のセグメントをターゲティング可能になり、</a:t>
              </a:r>
              <a:br>
                <a:rPr lang="sk-SK" altLang="ja-JP" sz="1400" dirty="0">
                  <a:latin typeface="Adobe Clean Han Normal" panose="020B0400000000000000" pitchFamily="34" charset="-128"/>
                  <a:ea typeface="Adobe Clean Han Normal" panose="020B0400000000000000" pitchFamily="34" charset="-128"/>
                </a:rPr>
              </a:br>
              <a:r>
                <a:rPr lang="ja-JP" sz="1400" dirty="0">
                  <a:latin typeface="Adobe Clean Han Normal" panose="020B0400000000000000" pitchFamily="34" charset="-128"/>
                  <a:ea typeface="Adobe Clean Han Normal" panose="020B0400000000000000" pitchFamily="34" charset="-128"/>
                </a:rPr>
                <a:t>広告キャンペーンの効果を高めることができます。</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u="sng"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実装ガイド</a:t>
              </a: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279347"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9">
                    <a:extLst>
                      <a:ext uri="{A12FA001-AC4F-418D-AE19-62706E023703}">
                        <ahyp:hlinkClr xmlns:ahyp="http://schemas.microsoft.com/office/drawing/2018/hyperlinkcolor" val="tx"/>
                      </a:ext>
                    </a:extLst>
                  </a:hlinkClick>
                </a:rPr>
                <a:t>トレーニングとサポート</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3253340"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10">
                    <a:extLst>
                      <a:ext uri="{A12FA001-AC4F-418D-AE19-62706E023703}">
                        <ahyp:hlinkClr xmlns:ahyp="http://schemas.microsoft.com/office/drawing/2018/hyperlinkcolor" val="tx"/>
                      </a:ext>
                    </a:extLst>
                  </a:hlinkClick>
                </a:rPr>
                <a:t>Audience Manager ドキュメント</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Audience Manager Exchange</a:t>
              </a: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3331926"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Audience Manager コミュニティ</a:t>
              </a: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349114" y="2926433"/>
            <a:ext cx="3662048" cy="10926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最高レベルのエクスペリエンスでは、一貫したパーソナライゼーションを体験できます。アドビの統合されたプログレッシブプロファイルを使用すれば、あらゆるチャネルで最高レベルのエクスペリエンスを実現できます。</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サイロでテストを個別に実行する必要は、もうありません。いつでも、どのチャネルからでも、あらゆるものを容易にテストすることができます。</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オムニチャネルパーソナライゼーションをあらゆる場所で実現</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600" dirty="0">
                  <a:solidFill>
                    <a:srgbClr val="FFFFFF"/>
                  </a:solidFill>
                  <a:latin typeface="Adobe Clean Han ExtraBold" panose="020B0800000000000000" pitchFamily="34" charset="-128"/>
                  <a:ea typeface="Adobe Clean Han ExtraBold" panose="020B0800000000000000" pitchFamily="34" charset="-128"/>
                </a:rPr>
                <a:t>A/B テストや多変量分析テストによる推測からの脱却</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847232"/>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AI 搭載の自動化および</a:t>
              </a:r>
              <a:br>
                <a:rPr lang="en-US" altLang="ja-JP" sz="1600" dirty="0">
                  <a:solidFill>
                    <a:srgbClr val="FFFFFF"/>
                  </a:solidFill>
                  <a:latin typeface="Adobe Clean Han ExtraBold" panose="020B0800000000000000" pitchFamily="34" charset="-128"/>
                  <a:ea typeface="Adobe Clean Han ExtraBold" panose="020B0800000000000000" pitchFamily="34" charset="-128"/>
                </a:rPr>
              </a:br>
              <a:r>
                <a:rPr lang="ja-JP" sz="1600" dirty="0">
                  <a:solidFill>
                    <a:srgbClr val="FFFFFF"/>
                  </a:solidFill>
                  <a:latin typeface="Adobe Clean Han ExtraBold" panose="020B0800000000000000" pitchFamily="34" charset="-128"/>
                  <a:ea typeface="Adobe Clean Han ExtraBold" panose="020B0800000000000000" pitchFamily="34" charset="-128"/>
                </a:rPr>
                <a:t>スケーリング機能ですべての</a:t>
              </a:r>
              <a:br>
                <a:rPr lang="en-US" altLang="ja-JP" sz="1600" dirty="0">
                  <a:solidFill>
                    <a:srgbClr val="FFFFFF"/>
                  </a:solidFill>
                  <a:latin typeface="Adobe Clean Han ExtraBold" panose="020B0800000000000000" pitchFamily="34" charset="-128"/>
                  <a:ea typeface="Adobe Clean Han ExtraBold" panose="020B0800000000000000" pitchFamily="34" charset="-128"/>
                </a:rPr>
              </a:br>
              <a:r>
                <a:rPr lang="ja-JP" sz="1600" dirty="0">
                  <a:solidFill>
                    <a:srgbClr val="FFFFFF"/>
                  </a:solidFill>
                  <a:latin typeface="Adobe Clean Han ExtraBold" panose="020B0800000000000000" pitchFamily="34" charset="-128"/>
                  <a:ea typeface="Adobe Clean Han ExtraBold" panose="020B0800000000000000" pitchFamily="34" charset="-128"/>
                </a:rPr>
                <a:t>エクスペリエンスが向上</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3153895"/>
            <a:ext cx="3387448"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ワンクリックで AI（人工知能）を適用し、すべての訪問者を一人ひとりテストしてパーソナライズすることができます。</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048591" cy="646189"/>
          </a:xfrm>
        </p:spPr>
        <p:txBody>
          <a:bodyPr/>
          <a:lstStyle/>
          <a:p>
            <a:r>
              <a:rPr lang="ja-JP" dirty="0">
                <a:ea typeface="Adobe Clean Han ExtraBold" panose="020B0800000000000000" pitchFamily="34" charset="-128"/>
              </a:rPr>
              <a:t>Adobe Target:</a:t>
            </a:r>
            <a:r>
              <a:rPr lang="ja-JP" dirty="0">
                <a:solidFill>
                  <a:schemeClr val="tx1"/>
                </a:solidFill>
                <a:ea typeface="Adobe Clean Han ExtraBold" panose="020B0800000000000000" pitchFamily="34" charset="-128"/>
              </a:rPr>
              <a:t>実行しやすいテストを活用して、最高のコンテンツを容易に特定できるので、適切な顧客に最適なエクスペリエンスを提供できます。</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Target コミュニティ</a:t>
              </a: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Target Exchange</a:t>
              </a: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Target ドキュメント</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494987"/>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742684"/>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Experience Manager：</a:t>
            </a:r>
            <a:r>
              <a:rPr lang="ja-JP" dirty="0">
                <a:solidFill>
                  <a:schemeClr val="tx1"/>
                </a:solidFill>
                <a:ea typeface="Adobe Clean Han ExtraBold" panose="020B0800000000000000" pitchFamily="34" charset="-128"/>
              </a:rPr>
              <a:t>オンラインから実店舗まで、カスタマージャーニー全体にわたってスムーズなデジタルエクスペリエンスを管理および提供できる強力なプラットフォーム。</a:t>
            </a:r>
            <a:endParaRPr lang="ja-JP" dirty="0">
              <a:ea typeface="Adobe Clean Han ExtraBold" panose="020B0800000000000000" pitchFamily="34" charset="-128"/>
            </a:endParaRP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2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Experience Manager コミュニティ</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rgbClr val="FFFFFF"/>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トレーニングとサポート</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コアコンポーネント</a:t>
              </a: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エキスパートセッションで質問</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2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Experience Manager </a:t>
              </a:r>
              <a:br>
                <a:rPr lang="sk-SK" altLang="ja-JP" sz="12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br>
              <a:r>
                <a:rPr lang="ja-JP" sz="12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セキュリティアップデート</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実装ガイド：AEM Sites</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実装ガイド：Experience Manager Assets</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9">
                    <a:extLst>
                      <a:ext uri="{A12FA001-AC4F-418D-AE19-62706E023703}">
                        <ahyp:hlinkClr xmlns:ahyp="http://schemas.microsoft.com/office/drawing/2018/hyperlinkcolor" val="tx"/>
                      </a:ext>
                    </a:extLst>
                  </a:hlinkClick>
                </a:rPr>
                <a:t>実装ガイド：Experience Manager Forms</a:t>
              </a: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10">
                    <a:extLst>
                      <a:ext uri="{A12FA001-AC4F-418D-AE19-62706E023703}">
                        <ahyp:hlinkClr xmlns:ahyp="http://schemas.microsoft.com/office/drawing/2018/hyperlinkcolor" val="tx"/>
                      </a:ext>
                    </a:extLst>
                  </a:hlinkClick>
                </a:rPr>
                <a:t>Experience Manager as a Cloud Service 概要</a:t>
              </a: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Experience Manager as Cloud Service ユーザーと実装ガイド </a:t>
              </a: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spc="-40" dirty="0">
                  <a:solidFill>
                    <a:srgbClr val="FFFFFF"/>
                  </a:solidFill>
                  <a:latin typeface="Adobe Clean Han ExtraBold" panose="020B0800000000000000" pitchFamily="34" charset="-128"/>
                  <a:ea typeface="Adobe Clean Han ExtraBold" panose="020B0800000000000000" pitchFamily="34" charset="-128"/>
                </a:rPr>
                <a:t>コンテンツ管理システム</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dirty="0">
                  <a:solidFill>
                    <a:srgbClr val="FFFFFF"/>
                  </a:solidFill>
                  <a:latin typeface="Adobe Clean Han ExtraBold" panose="020B0800000000000000" pitchFamily="34" charset="-128"/>
                  <a:ea typeface="Adobe Clean Han ExtraBold" panose="020B0800000000000000" pitchFamily="34" charset="-128"/>
                </a:rPr>
                <a:t>デジタルアセット管理</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dirty="0">
                  <a:solidFill>
                    <a:srgbClr val="FFFFFF"/>
                  </a:solidFill>
                  <a:latin typeface="Adobe Clean Han ExtraBold" panose="020B0800000000000000" pitchFamily="34" charset="-128"/>
                  <a:ea typeface="Adobe Clean Han ExtraBold" panose="020B0800000000000000" pitchFamily="34" charset="-128"/>
                </a:rPr>
                <a:t>デジタル登録と</a:t>
              </a:r>
              <a:br>
                <a:rPr lang="ja-JP" sz="1400" dirty="0">
                  <a:solidFill>
                    <a:srgbClr val="FFFFFF"/>
                  </a:solidFill>
                  <a:latin typeface="Adobe Clean Han ExtraBold" panose="020B0800000000000000" pitchFamily="34" charset="-128"/>
                  <a:ea typeface="Adobe Clean Han ExtraBold" panose="020B0800000000000000" pitchFamily="34" charset="-128"/>
                </a:rPr>
              </a:br>
              <a:r>
                <a:rPr lang="ja-JP" sz="1400" dirty="0">
                  <a:solidFill>
                    <a:srgbClr val="FFFFFF"/>
                  </a:solidFill>
                  <a:latin typeface="Adobe Clean Han ExtraBold" panose="020B0800000000000000" pitchFamily="34" charset="-128"/>
                  <a:ea typeface="Adobe Clean Han ExtraBold" panose="020B0800000000000000" pitchFamily="34" charset="-128"/>
                </a:rPr>
                <a:t>フォーム</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ja-JP" sz="1400" dirty="0">
                  <a:solidFill>
                    <a:srgbClr val="FFFFFF"/>
                  </a:solidFill>
                  <a:latin typeface="Adobe Clean Han ExtraBold" panose="020B0800000000000000" pitchFamily="34" charset="-128"/>
                  <a:ea typeface="Adobe Clean Han ExtraBold" panose="020B0800000000000000" pitchFamily="34" charset="-128"/>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dirty="0">
                  <a:solidFill>
                    <a:srgbClr val="FFFFFF"/>
                  </a:solidFill>
                  <a:latin typeface="Adobe Clean Han ExtraBold" panose="020B0800000000000000" pitchFamily="34" charset="-128"/>
                  <a:ea typeface="Adobe Clean Han ExtraBold" panose="020B0800000000000000" pitchFamily="34" charset="-128"/>
                </a:rPr>
                <a:t>デジタルサイネージ</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200" dirty="0">
                <a:latin typeface="Adobe Clean Han Normal" panose="020B0400000000000000" pitchFamily="34" charset="-128"/>
                <a:ea typeface="Adobe Clean Han Normal" panose="020B0400000000000000" pitchFamily="34" charset="-128"/>
              </a:rPr>
              <a:t>容易にスケーリングできる自動化ツールで、あらゆるチャネルにまたがって、デジタルエクスペリエンスを創出し管理できます。</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ja-JP" sz="1200">
                <a:latin typeface="Adobe Clean Han Normal" panose="020B0400000000000000" pitchFamily="34" charset="-128"/>
                <a:ea typeface="Adobe Clean Han Normal" panose="020B0400000000000000" pitchFamily="34" charset="-128"/>
              </a:rPr>
              <a:t>コンテンツの検索や修正に時間がかからなくなり、エクスペリエンスにより多くの時間を割けるようなります。</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200">
                <a:latin typeface="Adobe Clean Han Normal" panose="020B0400000000000000" pitchFamily="34" charset="-128"/>
                <a:ea typeface="Adobe Clean Han Normal" panose="020B0400000000000000" pitchFamily="34" charset="-128"/>
              </a:rPr>
              <a:t>エンドツーエンドのソリューションで、入力フォームとコミュニケーションプロセスを効率よく連携させることができます。</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200329"/>
          </a:xfrm>
          <a:prstGeom prst="rect">
            <a:avLst/>
          </a:prstGeom>
          <a:noFill/>
        </p:spPr>
        <p:txBody>
          <a:bodyPr wrap="square">
            <a:spAutoFit/>
          </a:bodyPr>
          <a:lstStyle/>
          <a:p>
            <a:pPr algn="ctr">
              <a:defRPr/>
            </a:pPr>
            <a:r>
              <a:rPr lang="ja-JP" sz="1200" dirty="0">
                <a:latin typeface="Adobe Clean Han Normal" panose="020B0400000000000000" pitchFamily="34" charset="-128"/>
                <a:ea typeface="Adobe Clean Han Normal" panose="020B0400000000000000" pitchFamily="34" charset="-128"/>
              </a:rPr>
              <a:t>優れた SLA とセキュリティによって最適なパフォーマンスを実現した、最初のクラウドネイティブなエンタープライズグレードのコンテンツ管理システムです。</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200" dirty="0">
                <a:latin typeface="Adobe Clean Han Normal" panose="020B0400000000000000" pitchFamily="34" charset="-128"/>
                <a:ea typeface="Adobe Clean Han Normal" panose="020B0400000000000000" pitchFamily="34" charset="-128"/>
              </a:rPr>
              <a:t>顧客データやオンサイドトリガーに応答するインタラクティブサイネージで、オンラインと実店舗のエクスペリエンスを容易に連携させることができます。</a:t>
            </a:r>
          </a:p>
        </p:txBody>
      </p:sp>
      <p:pic>
        <p:nvPicPr>
          <p:cNvPr id="5" name="Graphic 4" descr="Signal outline">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Syncing cloud outline">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Cloud Computing outline">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Clipboard outline">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Hierarchy outline">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200" dirty="0">
                  <a:solidFill>
                    <a:srgbClr val="FFFFFF"/>
                  </a:solidFill>
                  <a:latin typeface="Adobe Clean Han ExtraBold" panose="020B0800000000000000" pitchFamily="34" charset="-128"/>
                  <a:ea typeface="Adobe Clean Han ExtraBold" panose="020B0800000000000000" pitchFamily="34" charset="-128"/>
                  <a:hlinkClick r:id="rId22">
                    <a:extLst>
                      <a:ext uri="{A12FA001-AC4F-418D-AE19-62706E023703}">
                        <ahyp:hlinkClr xmlns:ahyp="http://schemas.microsoft.com/office/drawing/2018/hyperlinkcolor" val="tx"/>
                      </a:ext>
                    </a:extLst>
                  </a:hlinkClick>
                </a:rPr>
                <a:t>Experience Manager ドキュメント</a:t>
              </a: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0934859" cy="646189"/>
          </a:xfrm>
        </p:spPr>
        <p:txBody>
          <a:bodyPr/>
          <a:lstStyle/>
          <a:p>
            <a:r>
              <a:rPr lang="ja-JP" dirty="0">
                <a:ea typeface="Adobe Clean Han ExtraBold" panose="020B0800000000000000" pitchFamily="34" charset="-128"/>
              </a:rPr>
              <a:t>Adobe Campaign：</a:t>
            </a:r>
            <a:r>
              <a:rPr lang="ja-JP" dirty="0">
                <a:solidFill>
                  <a:schemeClr val="tx1"/>
                </a:solidFill>
                <a:ea typeface="Adobe Clean Han ExtraBold" panose="020B0800000000000000" pitchFamily="34" charset="-128"/>
              </a:rPr>
              <a:t>あらゆるメディアをまたいでキャンペーンを容易に改善およびパーソナライズできる、クロスチャネルキャンペーン管理ツール。</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キャンペーン管理の合理化</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データの管理やキャンペーンパフォーマンスのモニタリングを一元的に行えます。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50" dirty="0">
                    <a:solidFill>
                      <a:srgbClr val="FFFFFF"/>
                    </a:solidFill>
                    <a:latin typeface="Adobe Clean Han ExtraBold" panose="020B0800000000000000" pitchFamily="34" charset="-128"/>
                    <a:ea typeface="Adobe Clean Han ExtraBold" panose="020B0800000000000000" pitchFamily="34" charset="-128"/>
                  </a:rPr>
                  <a:t>顧客を惹きつける魅力的なメッセージ</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パーソナライズされ、状況に即して内容が変わる、リアルタイムのメッセージを活用することで、感動的な顧客体験を提供できます。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オートメーション</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マーケティングオートメーションを活用して、キャンペーンの生産性を向上させ、市場投入までの期間を短縮できます。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実装ガイド：Campaign Classic</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Campaign </a:t>
              </a:r>
              <a:r>
                <a:rPr lang="en-US" alt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Classic </a:t>
              </a:r>
              <a:r>
                <a:rPr lang="ja-JP" altLang="en-US"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コミュニティ</a:t>
              </a:r>
              <a:endParaRPr lang="ja-JP" sz="140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3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br>
                <a:rPr lang="sk-SK" alt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br>
              <a:r>
                <a:rPr 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Campaign Classic</a:t>
              </a: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実装ガイド：Campaign Standard</a:t>
              </a: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Campaign </a:t>
              </a:r>
              <a:r>
                <a:rPr lang="en-US" altLang="ja-JP" sz="14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Standard</a:t>
              </a:r>
              <a:r>
                <a:rPr lang="ja-JP" sz="1400" dirty="0">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 コミュニティ</a:t>
              </a: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3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3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トレーニングとサポート：</a:t>
              </a:r>
              <a:br>
                <a:rPr lang="sk-SK" altLang="ja-JP" sz="13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br>
              <a:r>
                <a:rPr lang="ja-JP" sz="1300" dirty="0">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Campaign Standard</a:t>
              </a: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ja-JP" sz="1400"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Campaign Exchange</a:t>
              </a: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Experience Platform：</a:t>
            </a:r>
            <a:r>
              <a:rPr lang="ja-JP" b="0" i="0" dirty="0">
                <a:solidFill>
                  <a:srgbClr val="000000"/>
                </a:solidFill>
                <a:ea typeface="Adobe Clean Han ExtraBold" panose="020B0800000000000000" pitchFamily="34" charset="-128"/>
              </a:rPr>
              <a:t>どのシステムから取得した顧客データやコンテンツでも標準化して一元管理できるプラットフォーム。データサイエンスやマシンラーニング（機械学習）を活用し、よりリッチかつパーソナライズされた顧客体験のデザインと提供を実現しま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ja-JP" sz="1400" b="0" i="0" dirty="0">
                  <a:solidFill>
                    <a:srgbClr val="000000"/>
                  </a:solidFill>
                  <a:latin typeface="Adobe Clean Han Normal" panose="020B0400000000000000" pitchFamily="34" charset="-128"/>
                  <a:ea typeface="Adobe Clean Han Normal" panose="020B0400000000000000" pitchFamily="34" charset="-128"/>
                </a:rPr>
                <a:t>Adobe Experience Platform をベースにした、クロスチャネル分析のためのアドビの次世代ソリューションです。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ビジネスユーザーは、イベント、オーケストレーション、アクションの各アクティビティを結合して、ジャーニーを構築する方法を学ぶことができます。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エンタープライズ全体にわたって収集されたデータを結合し、お客様の情報を一元的に管理できます。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Experience Platform コミュニティ</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rgbClr val="FFFFFF"/>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p>
          </p:txBody>
        </p:sp>
      </p:grpSp>
      <p:pic>
        <p:nvPicPr>
          <p:cNvPr id="43" name="Graphic 42" descr="Bar chart outline">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Circles with arrows outline">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Bullseye outline">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Experience Platform Exchange</a:t>
              </a: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25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Experience Platform ドキュメント</a:t>
              </a: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25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ja-JP" sz="1250" u="sng"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サポートケースの作成</a:t>
              </a: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Primetime：</a:t>
            </a:r>
            <a:r>
              <a:rPr lang="ja-JP" dirty="0">
                <a:solidFill>
                  <a:schemeClr val="tx1"/>
                </a:solidFill>
                <a:ea typeface="Adobe Clean Han ExtraBold" panose="020B0800000000000000" pitchFamily="34" charset="-128"/>
              </a:rPr>
              <a:t>放送局やケーブルネットワーク、サービスプロバイダーが、魅力的かつパーソナライズされた TV や映画のエクスペリエンスを創出および収益化することができる、マルチスクリーン TV プラットフォームです。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5845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TV をどこからでも利用可能に</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視聴者がどこにいても、見たい TV や映画のコンテンツを 34 億個ものデバイスにわたって提供可能です。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5845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500" dirty="0">
                    <a:solidFill>
                      <a:srgbClr val="FFFFFF"/>
                    </a:solidFill>
                    <a:latin typeface="Adobe Clean Han ExtraBold" panose="020B0800000000000000" pitchFamily="34" charset="-128"/>
                    <a:ea typeface="Adobe Clean Han ExtraBold" panose="020B0800000000000000" pitchFamily="34" charset="-128"/>
                  </a:rPr>
                  <a:t>フレキシブルなワークフローの作成</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05668" y="2600219"/>
              <a:ext cx="3548940"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VOD やライブ TV、リニア TV など、既存の放送ワークフローや配信ワークフローに、モジュール化機能を追加できます。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5845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結果に繋がるインサイトの提供</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メディアセラーは、Adobe Marketing Cloud 統合によって得られたインサイトにより、キャンペーンと広告の配信をリアルタイムで最適化することができます。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5907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Primetime ドキュメント</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5907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ja-JP" sz="1400" dirty="0">
                  <a:solidFill>
                    <a:srgbClr val="FFFFFF"/>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トレーニングとサポート</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82224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84643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82224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445194" cy="646189"/>
          </a:xfrm>
        </p:spPr>
        <p:txBody>
          <a:bodyPr/>
          <a:lstStyle/>
          <a:p>
            <a:r>
              <a:rPr lang="ja-JP" dirty="0">
                <a:ea typeface="Adobe Clean Han ExtraBold" panose="020B0800000000000000" pitchFamily="34" charset="-128"/>
              </a:rPr>
              <a:t>Adobe Marketo Engage：</a:t>
            </a:r>
            <a:r>
              <a:rPr lang="en-US" altLang="ja-JP" dirty="0" err="1">
                <a:solidFill>
                  <a:schemeClr val="tx1"/>
                </a:solidFill>
                <a:ea typeface="Adobe Clean Han ExtraBold" panose="020B0800000000000000" pitchFamily="34" charset="-128"/>
              </a:rPr>
              <a:t>Marketo</a:t>
            </a:r>
            <a:r>
              <a:rPr lang="en-US" altLang="ja-JP" dirty="0">
                <a:solidFill>
                  <a:schemeClr val="tx1"/>
                </a:solidFill>
                <a:ea typeface="Adobe Clean Han ExtraBold" panose="020B0800000000000000" pitchFamily="34" charset="-128"/>
              </a:rPr>
              <a:t> Engage </a:t>
            </a:r>
            <a:r>
              <a:rPr lang="ja-JP" altLang="en-US" dirty="0">
                <a:solidFill>
                  <a:schemeClr val="tx1"/>
                </a:solidFill>
                <a:ea typeface="Adobe Clean Han ExtraBold" panose="020B0800000000000000" pitchFamily="34" charset="-128"/>
              </a:rPr>
              <a:t>を使用し、顧客体験管理を根本的に変えることで、あらゆる段階で顧客との良好な関係を維持します。</a:t>
            </a:r>
            <a:endParaRPr lang="ja-JP" dirty="0">
              <a:solidFill>
                <a:schemeClr val="tx1"/>
              </a:solidFill>
              <a:ea typeface="Adobe Clean Han ExtraBold" panose="020B0800000000000000" pitchFamily="34" charset="-128"/>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692412"/>
            <a:chOff x="340538" y="1413856"/>
            <a:chExt cx="3679201" cy="2692412"/>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69241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顧客関係の促進</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1384995"/>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データドリブン型エンゲージメントで顧客を維持し、さらに獲得することができます。顧客体験の向上も可能です。また、カスタマーイネーブルメントにより、オンボーディングを改善したり、長期のカスタマーサクセスも促進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692410"/>
            <a:chOff x="340538" y="1413856"/>
            <a:chExt cx="3679201" cy="2692410"/>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69241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マーケティングの規模拡大</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規模の拡大や効率の向上を本格的に実現できます。テクノロジーを活用して、リーチや品質の促進、ROI の向上を図ることができます。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0"/>
            <a:ext cx="3679201" cy="2692411"/>
            <a:chOff x="340538" y="1413855"/>
            <a:chExt cx="3679201" cy="2692411"/>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5"/>
              <a:ext cx="3679201" cy="269241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270" spc="-40" dirty="0">
                    <a:solidFill>
                      <a:srgbClr val="FFFFFF"/>
                    </a:solidFill>
                    <a:latin typeface="Adobe Clean Han ExtraBold" panose="020B0800000000000000" pitchFamily="34" charset="-128"/>
                    <a:ea typeface="Adobe Clean Han ExtraBold" panose="020B0800000000000000" pitchFamily="34" charset="-128"/>
                  </a:rPr>
                  <a:t>マスターアカウントベースのマーケティング</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1384995"/>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価値の高いアカウントを獲得、維持、促進できます。ターゲットアカウントリストの迅速な作成も可能です。ABM を総合的に測定し、最適化することもできます。さらに、シームレスなクロスチャネルエクスペリエンスも実現可能です。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06844"/>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Marketo コミュニティ</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06844"/>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Marketo ドキュメント</a:t>
              </a:r>
            </a:p>
          </p:txBody>
        </p:sp>
      </p:grpSp>
      <p:pic>
        <p:nvPicPr>
          <p:cNvPr id="12" name="Graphic 11" descr="Marketing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706844"/>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サポートポータル</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11694"/>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ナレッジベース</a:t>
              </a: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Customer review outline">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411694"/>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Commerce：</a:t>
            </a:r>
            <a:r>
              <a:rPr lang="ja-JP" altLang="en-US" dirty="0">
                <a:solidFill>
                  <a:schemeClr val="tx1"/>
                </a:solidFill>
                <a:ea typeface="Adobe Clean Han ExtraBold" panose="020B0800000000000000" pitchFamily="34" charset="-128"/>
              </a:rPr>
              <a:t>規模や場所を問わず、お客様とともに成長できるエンドツーエンドのコマースプラットフォームです。</a:t>
            </a:r>
            <a:endParaRPr lang="ja-JP" dirty="0">
              <a:solidFill>
                <a:schemeClr val="tx1"/>
              </a:solidFill>
              <a:ea typeface="Adobe Clean Han ExtraBold" panose="020B0800000000000000" pitchFamily="34" charset="-128"/>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672860"/>
            <a:chOff x="340538" y="1413856"/>
            <a:chExt cx="3679201" cy="267286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67286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200" spc="-60" dirty="0">
                    <a:solidFill>
                      <a:srgbClr val="FFFFFF"/>
                    </a:solidFill>
                    <a:latin typeface="Adobe Clean Han ExtraBold" panose="020B0800000000000000" pitchFamily="34" charset="-128"/>
                    <a:ea typeface="Adobe Clean Han ExtraBold" panose="020B0800000000000000" pitchFamily="34" charset="-128"/>
                  </a:rPr>
                  <a:t>1 つのプラットフォームであらゆるニーズに対応</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384995"/>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B2C 企業も、D2C への進出を考えている B2B 企業も、Adobe Commerce を採用すれば、1 つのプラットフォームを使用して、容易に複数のセールスチャネルやブランドを管理したり、新しい国で事業を展開したりできます。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672859"/>
            <a:chOff x="340538" y="1413855"/>
            <a:chExt cx="3679201" cy="2672859"/>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5"/>
              <a:ext cx="3679201" cy="267285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200" dirty="0">
                    <a:solidFill>
                      <a:srgbClr val="FFFFFF"/>
                    </a:solidFill>
                    <a:latin typeface="Adobe Clean Han ExtraBold" panose="020B0800000000000000" pitchFamily="34" charset="-128"/>
                    <a:ea typeface="Adobe Clean Han ExtraBold" panose="020B0800000000000000" pitchFamily="34" charset="-128"/>
                  </a:rPr>
                  <a:t>業界屈指の AI が提供するインテリジェンス</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Adobe Sensei AI を搭載したインテリジェントコマースにより、施策に繋がるデータ分析や、バックエンドワークフローの自動化が可能になりました。</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672858"/>
            <a:chOff x="340538" y="1413856"/>
            <a:chExt cx="3679201" cy="2672858"/>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672858"/>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130" spc="-50" dirty="0">
                    <a:solidFill>
                      <a:srgbClr val="FFFFFF"/>
                    </a:solidFill>
                    <a:latin typeface="Adobe Clean Han ExtraBold" panose="020B0800000000000000" pitchFamily="34" charset="-128"/>
                    <a:ea typeface="Adobe Clean Han ExtraBold" panose="020B0800000000000000" pitchFamily="34" charset="-128"/>
                  </a:rPr>
                  <a:t>新しいテクノロジーを採用できるスケーラビリティ</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Adobe Commerce は、新しいテクノロジーの迅速な採用を可能にするモジュールコア機能とヘッドレス機能を備え、優れたスケーラビリティを実現しています。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2049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20491"/>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ナレッジベース</a:t>
              </a:r>
            </a:p>
          </p:txBody>
        </p:sp>
      </p:grpSp>
      <p:pic>
        <p:nvPicPr>
          <p:cNvPr id="12" name="Graphic 11" descr="Network outline">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720491"/>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Commerce コミュニティ</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25341"/>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7">
                    <a:extLst>
                      <a:ext uri="{A12FA001-AC4F-418D-AE19-62706E023703}">
                        <ahyp:hlinkClr xmlns:ahyp="http://schemas.microsoft.com/office/drawing/2018/hyperlinkcolor" val="tx"/>
                      </a:ext>
                    </a:extLst>
                  </a:hlinkClick>
                </a:rPr>
                <a:t>Commerce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425341"/>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Commerce ドキュメント</a:t>
              </a:r>
            </a:p>
          </p:txBody>
        </p:sp>
      </p:grpSp>
      <p:pic>
        <p:nvPicPr>
          <p:cNvPr id="41" name="Graphic 40" descr="Cloud Computing outline">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425340"/>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13">
                    <a:extLst>
                      <a:ext uri="{A12FA001-AC4F-418D-AE19-62706E023703}">
                        <ahyp:hlinkClr xmlns:ahyp="http://schemas.microsoft.com/office/drawing/2018/hyperlinkcolor" val="tx"/>
                      </a:ext>
                    </a:extLst>
                  </a:hlinkClick>
                </a:rPr>
                <a:t>サポートケースの作成</a:t>
              </a: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ja-JP" dirty="0">
                <a:ea typeface="Adobe Clean Han ExtraBold" panose="020B0800000000000000" pitchFamily="34" charset="-128"/>
              </a:rPr>
              <a:t>Adobe Workfront：</a:t>
            </a:r>
            <a:r>
              <a:rPr lang="ja-JP" dirty="0">
                <a:solidFill>
                  <a:schemeClr val="tx1"/>
                </a:solidFill>
                <a:ea typeface="Adobe Clean Han ExtraBold" panose="020B0800000000000000" pitchFamily="34" charset="-128"/>
              </a:rPr>
              <a:t>どこにいても連携でき、共同作業や複雑なワークフローを実行できます。 </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854830"/>
            <a:chOff x="340538" y="1413856"/>
            <a:chExt cx="3679201" cy="285483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85483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50" dirty="0">
                    <a:solidFill>
                      <a:srgbClr val="FFFFFF"/>
                    </a:solidFill>
                    <a:latin typeface="Adobe Clean Han ExtraBold" panose="020B0800000000000000" pitchFamily="34" charset="-128"/>
                    <a:ea typeface="Adobe Clean Han ExtraBold" panose="020B0800000000000000" pitchFamily="34" charset="-128"/>
                  </a:rPr>
                  <a:t>Adobe Workfront で実現できること</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600438"/>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作業を計画し、優先順位付けし、反復できます。</a:t>
              </a:r>
            </a:p>
            <a:p>
              <a:pPr algn="ctr"/>
              <a:r>
                <a:rPr lang="ja-JP" sz="1400" dirty="0">
                  <a:latin typeface="Adobe Clean Han Normal" panose="020B0400000000000000" pitchFamily="34" charset="-128"/>
                  <a:ea typeface="Adobe Clean Han Normal" panose="020B0400000000000000" pitchFamily="34" charset="-128"/>
                </a:rPr>
                <a:t>連携がとれた共同作業で迅速に作業を完了できます。</a:t>
              </a:r>
            </a:p>
            <a:p>
              <a:pPr algn="ctr"/>
              <a:r>
                <a:rPr lang="ja-JP" sz="1400" dirty="0">
                  <a:latin typeface="Adobe Clean Han Normal" panose="020B0400000000000000" pitchFamily="34" charset="-128"/>
                  <a:ea typeface="Adobe Clean Han Normal" panose="020B0400000000000000" pitchFamily="34" charset="-128"/>
                </a:rPr>
                <a:t>プロセスを合理化して最適化できます。進捗を測定してレポート</a:t>
              </a:r>
              <a:r>
                <a:rPr lang="ja-JP" altLang="en-US" sz="1400" dirty="0">
                  <a:latin typeface="Adobe Clean Han Normal" panose="020B0400000000000000" pitchFamily="34" charset="-128"/>
                  <a:ea typeface="Adobe Clean Han Normal" panose="020B0400000000000000" pitchFamily="34" charset="-128"/>
                </a:rPr>
                <a:t>できます</a:t>
              </a:r>
              <a:r>
                <a:rPr lang="ja-JP" sz="1400" dirty="0">
                  <a:latin typeface="Adobe Clean Han Normal" panose="020B0400000000000000" pitchFamily="34" charset="-128"/>
                  <a:ea typeface="Adobe Clean Han Normal" panose="020B0400000000000000" pitchFamily="34" charset="-128"/>
                </a:rPr>
                <a:t>。</a:t>
              </a:r>
            </a:p>
            <a:p>
              <a:pPr algn="ctr"/>
              <a:r>
                <a:rPr lang="ja-JP" sz="1400" dirty="0">
                  <a:latin typeface="Adobe Clean Han Normal" panose="020B0400000000000000" pitchFamily="34" charset="-128"/>
                  <a:ea typeface="Adobe Clean Han Normal" panose="020B0400000000000000" pitchFamily="34" charset="-128"/>
                </a:rPr>
                <a:t>戦略に沿って作業を進行できます。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0"/>
            <a:ext cx="3679201" cy="2854829"/>
            <a:chOff x="340538" y="1413855"/>
            <a:chExt cx="3679201" cy="2854829"/>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5"/>
              <a:ext cx="3679201" cy="285482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Workfront の特長</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1169551"/>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Workfront を活用したエンタープライズ作業管理により、会社や部署が計画や予測、共同作業において、優れたパフォーマンスを示し、さらなる発展が促進されます。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854828"/>
            <a:chOff x="340538" y="1413856"/>
            <a:chExt cx="3679201" cy="2783102"/>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78310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エンタープライズ管理</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58274"/>
              <a:ext cx="3387448" cy="1350198"/>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Workfront を採用すると、アドビ製品を使用しているマーケティングチームとクリエイティブチームが、エンタープライズプラットフォームで最新の作業管理を行えるようになり、事業全体の生産性が向上します。</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702293"/>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実装ガイド</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702293"/>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基本を学ぶ</a:t>
              </a: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702293"/>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Workfront コミュニティ</a:t>
              </a: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407143"/>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5">
                    <a:extLst>
                      <a:ext uri="{A12FA001-AC4F-418D-AE19-62706E023703}">
                        <ahyp:hlinkClr xmlns:ahyp="http://schemas.microsoft.com/office/drawing/2018/hyperlinkcolor" val="tx"/>
                      </a:ext>
                    </a:extLst>
                  </a:hlinkClick>
                </a:rPr>
                <a:t>Workfront Exchange</a:t>
              </a: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407143"/>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400" u="sng" dirty="0">
                  <a:ln>
                    <a:noFill/>
                  </a:ln>
                  <a:solidFill>
                    <a:schemeClr val="bg1"/>
                  </a:solidFill>
                  <a:latin typeface="Adobe Clean Han ExtraBold" panose="020B0800000000000000" pitchFamily="34" charset="-128"/>
                  <a:ea typeface="Adobe Clean Han ExtraBold" panose="020B0800000000000000" pitchFamily="34" charset="-128"/>
                  <a:hlinkClick r:id="rId6">
                    <a:extLst>
                      <a:ext uri="{A12FA001-AC4F-418D-AE19-62706E023703}">
                        <ahyp:hlinkClr xmlns:ahyp="http://schemas.microsoft.com/office/drawing/2018/hyperlinkcolor" val="tx"/>
                      </a:ext>
                    </a:extLst>
                  </a:hlinkClick>
                </a:rPr>
                <a:t>Workfront ドキュメント</a:t>
              </a:r>
            </a:p>
          </p:txBody>
        </p:sp>
      </p:grpSp>
      <p:pic>
        <p:nvPicPr>
          <p:cNvPr id="41" name="Graphic 40" descr="Group brainstorm outline">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Internet outline">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407142"/>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ja-JP" sz="1300" u="sng" dirty="0">
                  <a:ln>
                    <a:noFill/>
                  </a:ln>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Workfront サポートポータル</a:t>
              </a:r>
            </a:p>
          </p:txBody>
        </p:sp>
      </p:grpSp>
      <p:pic>
        <p:nvPicPr>
          <p:cNvPr id="45" name="Graphic 44" descr="Cloud Computing outline">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Ad Cloud：</a:t>
            </a:r>
            <a:r>
              <a:rPr lang="ja-JP" dirty="0">
                <a:solidFill>
                  <a:schemeClr val="tx1"/>
                </a:solidFill>
                <a:ea typeface="Adobe Clean Han ExtraBold" panose="020B0800000000000000" pitchFamily="34" charset="-128"/>
              </a:rPr>
              <a:t>予算に応じて、検索連動型広告やディスプレイ広告、ダイナミック広告の最適な組み合わせを予測できます。メディアプランの実行も自動化可能です。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472692"/>
            <a:chOff x="340538" y="1413856"/>
            <a:chExt cx="3679201" cy="2472692"/>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47269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全体像の把握</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1169551"/>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検索連動型広告やディスプレイ広告、ソーシャル広告にまたがるキャンペーンのパフォーマンスの全体像を把握することで、顧客とブランドのインタラクションに対する理解を深めることができます。</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472692"/>
            <a:chOff x="340538" y="1413856"/>
            <a:chExt cx="3679201" cy="2472692"/>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472692"/>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数字に裏打ちされた行動</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精度の高いレポート機能により、オンライン広告で投資すべきタイミングと場所を知ることができます。</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0"/>
            <a:ext cx="3679201" cy="2472691"/>
            <a:chOff x="340538" y="1413855"/>
            <a:chExt cx="3679201" cy="2472691"/>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5"/>
              <a:ext cx="3679201" cy="247269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ROI の最大化</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ja-JP" sz="1400" dirty="0">
                  <a:latin typeface="Adobe Clean Han Normal" panose="020B0400000000000000" pitchFamily="34" charset="-128"/>
                  <a:ea typeface="Adobe Clean Han Normal" panose="020B0400000000000000" pitchFamily="34" charset="-128"/>
                </a:rPr>
                <a:t>最も戦略的かつ効率的に広告を行うことで、ROI を向上させることができます。</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359678"/>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300" dirty="0">
                    <a:solidFill>
                      <a:schemeClr val="bg1"/>
                    </a:solidFill>
                    <a:latin typeface="Adobe Clean Han ExtraBold" panose="020B0800000000000000" pitchFamily="34" charset="-128"/>
                    <a:ea typeface="Adobe Clean Han ExtraBold" panose="020B0800000000000000" pitchFamily="34" charset="-128"/>
                    <a:hlinkClick r:id="rId2">
                      <a:extLst>
                        <a:ext uri="{A12FA001-AC4F-418D-AE19-62706E023703}">
                          <ahyp:hlinkClr xmlns:ahyp="http://schemas.microsoft.com/office/drawing/2018/hyperlinkcolor" val="tx"/>
                        </a:ext>
                      </a:extLst>
                    </a:hlinkClick>
                  </a:rPr>
                  <a:t>Advertising Cloud Exchange</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ja-JP" sz="1180" dirty="0">
                    <a:solidFill>
                      <a:schemeClr val="bg1"/>
                    </a:solidFill>
                    <a:latin typeface="Adobe Clean Han ExtraBold" panose="020B0800000000000000" pitchFamily="34" charset="-128"/>
                    <a:ea typeface="Adobe Clean Han ExtraBold" panose="020B0800000000000000" pitchFamily="34" charset="-128"/>
                    <a:hlinkClick r:id="rId3">
                      <a:extLst>
                        <a:ext uri="{A12FA001-AC4F-418D-AE19-62706E023703}">
                          <ahyp:hlinkClr xmlns:ahyp="http://schemas.microsoft.com/office/drawing/2018/hyperlinkcolor" val="tx"/>
                        </a:ext>
                      </a:extLst>
                    </a:hlinkClick>
                  </a:rPr>
                  <a:t>Advertising Cloud コミュニティ</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300" dirty="0">
                    <a:solidFill>
                      <a:schemeClr val="bg1"/>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トレーニングとサポート</a:t>
                </a: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ja-JP" sz="2800" dirty="0">
                <a:latin typeface="Adobe Clean Han ExtraBold" panose="020B0800000000000000" pitchFamily="34" charset="-128"/>
                <a:ea typeface="Adobe Clean Han ExtraBold" panose="020B0800000000000000" pitchFamily="34" charset="-128"/>
              </a:rPr>
              <a:t>重要な情報とリソース</a:t>
            </a:r>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4</a:t>
                </a: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サポートチケットの申請方法</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ja-JP" sz="2400" dirty="0">
                    <a:solidFill>
                      <a:schemeClr val="accent6"/>
                    </a:solidFill>
                    <a:latin typeface="Adobe Clean Han Normal" panose="020B0400000000000000" pitchFamily="34" charset="-128"/>
                    <a:ea typeface="Adobe Clean Han Normal" panose="020B0400000000000000" pitchFamily="34" charset="-128"/>
                  </a:rPr>
                  <a:t>1</a:t>
                </a: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dirty="0">
                    <a:solidFill>
                      <a:srgbClr val="FF0000"/>
                    </a:solidFill>
                    <a:latin typeface="Adobe Clean Han Normal" panose="020B0400000000000000" pitchFamily="34" charset="-128"/>
                    <a:ea typeface="Adobe Clean Han Normal" panose="020B0400000000000000" pitchFamily="34" charset="-128"/>
                  </a:rPr>
                  <a:t>Adobe Experience コアサービス</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ja-JP" sz="2400" dirty="0">
                    <a:solidFill>
                      <a:schemeClr val="bg1"/>
                    </a:solidFill>
                    <a:latin typeface="Adobe Clean Han Normal" panose="020B0400000000000000" pitchFamily="34" charset="-128"/>
                    <a:ea typeface="Adobe Clean Han Normal" panose="020B0400000000000000" pitchFamily="34" charset="-128"/>
                  </a:rPr>
                  <a:t>3</a:t>
                </a: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4289540"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dirty="0">
                    <a:solidFill>
                      <a:schemeClr val="bg1"/>
                    </a:solidFill>
                    <a:latin typeface="Adobe Clean Han Normal" panose="020B0400000000000000" pitchFamily="34" charset="-128"/>
                    <a:ea typeface="Adobe Clean Han Normal" panose="020B0400000000000000" pitchFamily="34" charset="-128"/>
                  </a:rPr>
                  <a:t>お使いのアドビソリューション</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2</a:t>
                </a: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カスタマーサポートサービス</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5</a:t>
                </a: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アドビサポートとの連携</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ja-JP" sz="2400">
                    <a:solidFill>
                      <a:schemeClr val="bg1"/>
                    </a:solidFill>
                    <a:latin typeface="Adobe Clean Han Normal" panose="020B0400000000000000" pitchFamily="34" charset="-128"/>
                    <a:ea typeface="Adobe Clean Han Normal" panose="020B0400000000000000" pitchFamily="34" charset="-128"/>
                  </a:rPr>
                  <a:t>6</a:t>
                </a: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ja-JP" sz="2000">
                    <a:solidFill>
                      <a:schemeClr val="bg1"/>
                    </a:solidFill>
                    <a:latin typeface="Adobe Clean Han Normal" panose="020B0400000000000000" pitchFamily="34" charset="-128"/>
                    <a:ea typeface="Adobe Clean Han Normal" panose="020B0400000000000000" pitchFamily="34" charset="-128"/>
                  </a:rPr>
                  <a:t>ツールとリソース</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Experience Manager、Adobe Experience Platform、Adobe Campaign</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以下の手順に従って、Admin Console 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200" b="1" dirty="0">
                <a:latin typeface="Adobe Clean Han Normal" panose="020B0400000000000000" pitchFamily="34" charset="-128"/>
                <a:ea typeface="Adobe Clean Han Normal" panose="020B0400000000000000" pitchFamily="34" charset="-128"/>
              </a:rPr>
              <a:t>Adobe Experience Manager</a:t>
            </a:r>
          </a:p>
          <a:p>
            <a:pPr marL="171450" indent="-171450">
              <a:lnSpc>
                <a:spcPct val="100000"/>
              </a:lnSpc>
              <a:spcBef>
                <a:spcPts val="0"/>
              </a:spcBef>
              <a:buFont typeface="Arial" panose="020B0604020202020204" pitchFamily="34" charset="0"/>
              <a:buChar char="•"/>
            </a:pPr>
            <a:r>
              <a:rPr lang="ja-JP" sz="1200" b="1" dirty="0">
                <a:latin typeface="Adobe Clean Han Normal" panose="020B0400000000000000" pitchFamily="34" charset="-128"/>
                <a:ea typeface="Adobe Clean Han Normal" panose="020B0400000000000000" pitchFamily="34" charset="-128"/>
              </a:rPr>
              <a:t>Adobe</a:t>
            </a:r>
            <a:r>
              <a:rPr lang="ja-JP" sz="1200" dirty="0">
                <a:latin typeface="Adobe Clean Han Normal" panose="020B0400000000000000" pitchFamily="34" charset="-128"/>
                <a:ea typeface="Adobe Clean Han Normal" panose="020B0400000000000000" pitchFamily="34" charset="-128"/>
              </a:rPr>
              <a:t> </a:t>
            </a:r>
            <a:r>
              <a:rPr lang="ja-JP" sz="1200" b="1" dirty="0">
                <a:latin typeface="Adobe Clean Han Normal" panose="020B0400000000000000" pitchFamily="34" charset="-128"/>
                <a:ea typeface="Adobe Clean Han Normal" panose="020B0400000000000000" pitchFamily="34" charset="-128"/>
              </a:rPr>
              <a:t>Experience Platform </a:t>
            </a:r>
          </a:p>
          <a:p>
            <a:pPr marL="171450" indent="-171450">
              <a:lnSpc>
                <a:spcPct val="100000"/>
              </a:lnSpc>
              <a:spcBef>
                <a:spcPts val="0"/>
              </a:spcBef>
              <a:buFont typeface="Arial" panose="020B0604020202020204" pitchFamily="34" charset="0"/>
              <a:buChar char="•"/>
            </a:pPr>
            <a:r>
              <a:rPr lang="ja-JP" sz="1200" b="1" dirty="0">
                <a:latin typeface="Adobe Clean Han Normal" panose="020B0400000000000000" pitchFamily="34" charset="-128"/>
                <a:ea typeface="Adobe Clean Han Normal" panose="020B0400000000000000" pitchFamily="34" charset="-128"/>
              </a:rPr>
              <a:t>Adobe Campaign</a:t>
            </a:r>
            <a:r>
              <a:rPr lang="ja-JP" sz="1200" dirty="0">
                <a:latin typeface="Adobe Clean Han Normal" panose="020B0400000000000000" pitchFamily="34" charset="-128"/>
                <a:ea typeface="Adobe Clean Han Normal" panose="020B0400000000000000" pitchFamily="34" charset="-128"/>
              </a:rPr>
              <a:t> </a:t>
            </a:r>
          </a:p>
          <a:p>
            <a:endParaRPr lang="en-US" dirty="0">
              <a:latin typeface="Adobe Clean Han Normal" panose="020B0400000000000000" pitchFamily="34" charset="-128"/>
              <a:ea typeface="Adobe Clean Han Normal" panose="020B0400000000000000" pitchFamily="34" charset="-128"/>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459414928"/>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ja-JP" sz="1350" b="0" dirty="0">
                          <a:solidFill>
                            <a:schemeClr val="tx1"/>
                          </a:solidFill>
                          <a:latin typeface="Adobe Clean Han Normal" panose="020B0400000000000000" pitchFamily="34" charset="-128"/>
                          <a:ea typeface="Adobe Clean Han Normal" panose="020B0400000000000000" pitchFamily="34" charset="-128"/>
                          <a:hlinkClick r:id="rId2"/>
                        </a:rPr>
                        <a:t>Admin Console</a:t>
                      </a:r>
                      <a:r>
                        <a:rPr lang="ja-JP" sz="1350" b="0" dirty="0">
                          <a:solidFill>
                            <a:schemeClr val="tx1"/>
                          </a:solidFill>
                          <a:latin typeface="Adobe Clean Han Normal" panose="020B0400000000000000" pitchFamily="34" charset="-128"/>
                          <a:ea typeface="Adobe Clean Han Normal" panose="020B0400000000000000" pitchFamily="34" charset="-128"/>
                        </a:rPr>
                        <a:t> にログインし、</a:t>
                      </a:r>
                      <a:r>
                        <a:rPr lang="ja-JP" sz="1350" b="1" dirty="0">
                          <a:solidFill>
                            <a:schemeClr val="tx1"/>
                          </a:solidFill>
                          <a:latin typeface="Adobe Clean Han Normal" panose="020B0400000000000000" pitchFamily="34" charset="-128"/>
                          <a:ea typeface="Adobe Clean Han Normal" panose="020B0400000000000000" pitchFamily="34" charset="-128"/>
                        </a:rPr>
                        <a:t>サポート</a:t>
                      </a:r>
                      <a:r>
                        <a:rPr lang="ja-JP" sz="1350" b="0" dirty="0">
                          <a:solidFill>
                            <a:schemeClr val="tx1"/>
                          </a:solidFill>
                          <a:latin typeface="Adobe Clean Han Normal" panose="020B0400000000000000" pitchFamily="34" charset="-128"/>
                          <a:ea typeface="Adobe Clean Han Normal" panose="020B0400000000000000" pitchFamily="34" charset="-128"/>
                        </a:rPr>
                        <a:t>／</a:t>
                      </a:r>
                      <a:r>
                        <a:rPr lang="ja-JP" sz="1350" b="1" dirty="0">
                          <a:solidFill>
                            <a:schemeClr val="tx1"/>
                          </a:solidFill>
                          <a:latin typeface="Adobe Clean Han Normal" panose="020B0400000000000000" pitchFamily="34" charset="-128"/>
                          <a:ea typeface="Adobe Clean Han Normal" panose="020B0400000000000000" pitchFamily="34" charset="-128"/>
                        </a:rPr>
                        <a:t>サポート概要</a:t>
                      </a:r>
                      <a:r>
                        <a:rPr lang="ja-JP" sz="1350" dirty="0">
                          <a:solidFill>
                            <a:schemeClr val="tx1"/>
                          </a:solidFill>
                          <a:latin typeface="Adobe Clean Han Normal" panose="020B0400000000000000" pitchFamily="34" charset="-128"/>
                          <a:ea typeface="Adobe Clean Han Normal" panose="020B0400000000000000" pitchFamily="34" charset="-128"/>
                        </a:rPr>
                        <a:t>を選択します。</a:t>
                      </a:r>
                      <a:r>
                        <a:rPr lang="ja-JP" sz="1350" b="1" dirty="0">
                          <a:solidFill>
                            <a:schemeClr val="tx1"/>
                          </a:solidFill>
                          <a:latin typeface="Adobe Clean Han Normal" panose="020B0400000000000000" pitchFamily="34" charset="-128"/>
                          <a:ea typeface="Adobe Clean Han Normal" panose="020B0400000000000000" pitchFamily="34" charset="-128"/>
                        </a:rPr>
                        <a:t> </a:t>
                      </a:r>
                    </a:p>
                    <a:p>
                      <a:pPr marL="285750" lvl="0" indent="-285750" algn="l">
                        <a:lnSpc>
                          <a:spcPct val="150000"/>
                        </a:lnSpc>
                        <a:buFont typeface="Arial" panose="020B0604020202020204" pitchFamily="34" charset="0"/>
                        <a:buChar char="•"/>
                      </a:pP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1" dirty="0">
                          <a:solidFill>
                            <a:schemeClr val="tx1"/>
                          </a:solidFill>
                          <a:latin typeface="Adobe Clean Han Normal" panose="020B0400000000000000" pitchFamily="34" charset="-128"/>
                          <a:ea typeface="Adobe Clean Han Normal" panose="020B0400000000000000" pitchFamily="34" charset="-128"/>
                        </a:rPr>
                        <a:t>ケースを作成</a:t>
                      </a: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0" dirty="0">
                          <a:solidFill>
                            <a:schemeClr val="tx1"/>
                          </a:solidFill>
                          <a:latin typeface="Adobe Clean Han Normal" panose="020B0400000000000000" pitchFamily="34" charset="-128"/>
                          <a:ea typeface="Adobe Clean Han Normal" panose="020B0400000000000000" pitchFamily="34" charset="-128"/>
                        </a:rPr>
                        <a:t>を選択します。</a:t>
                      </a:r>
                      <a:r>
                        <a:rPr lang="ja-JP" sz="1350" b="1" dirty="0">
                          <a:solidFill>
                            <a:schemeClr val="tx1"/>
                          </a:solidFill>
                          <a:latin typeface="Adobe Clean Han Normal" panose="020B0400000000000000" pitchFamily="34" charset="-128"/>
                          <a:ea typeface="Adobe Clean Han Normal" panose="020B0400000000000000" pitchFamily="34" charset="-128"/>
                        </a:rPr>
                        <a:t> </a:t>
                      </a:r>
                    </a:p>
                    <a:p>
                      <a:pPr marL="285750" lvl="0" indent="-285750" algn="l">
                        <a:lnSpc>
                          <a:spcPct val="150000"/>
                        </a:lnSpc>
                        <a:buFont typeface="Arial" panose="020B0604020202020204" pitchFamily="34" charset="0"/>
                        <a:buChar char="•"/>
                      </a:pPr>
                      <a:r>
                        <a:rPr lang="ja-JP" altLang="en-US" sz="1350" b="0" dirty="0">
                          <a:solidFill>
                            <a:schemeClr val="tx1"/>
                          </a:solidFill>
                          <a:latin typeface="Adobe Clean Han Normal" panose="020B0400000000000000" pitchFamily="34" charset="-128"/>
                          <a:ea typeface="Adobe Clean Han Normal" panose="020B0400000000000000" pitchFamily="34" charset="-128"/>
                        </a:rPr>
                        <a:t>問題のカテゴリを以下から選択します。</a:t>
                      </a:r>
                      <a:r>
                        <a:rPr lang="ja-JP" sz="1350" b="0" dirty="0">
                          <a:solidFill>
                            <a:schemeClr val="tx1"/>
                          </a:solidFill>
                          <a:latin typeface="Adobe Clean Han Normal" panose="020B0400000000000000" pitchFamily="34" charset="-128"/>
                          <a:ea typeface="Adobe Clean Han Normal" panose="020B0400000000000000" pitchFamily="34" charset="-128"/>
                        </a:rPr>
                        <a:t> </a:t>
                      </a:r>
                    </a:p>
                    <a:p>
                      <a:pPr marL="968375" lvl="1" indent="-285750">
                        <a:buSzPct val="85000"/>
                        <a:buFont typeface="Wingdings" pitchFamily="2" charset="2"/>
                        <a:buChar char="Ø"/>
                      </a:pPr>
                      <a:r>
                        <a:rPr lang="ja-JP" sz="1350" b="0" i="1" dirty="0">
                          <a:solidFill>
                            <a:schemeClr val="tx1"/>
                          </a:solidFill>
                          <a:latin typeface="Adobe Clean Han Normal" panose="020B0400000000000000" pitchFamily="34" charset="-128"/>
                          <a:ea typeface="Adobe Clean Han Normal" panose="020B0400000000000000" pitchFamily="34" charset="-128"/>
                        </a:rPr>
                        <a:t>ユーザーとライセンスの管理 </a:t>
                      </a:r>
                      <a:r>
                        <a:rPr lang="ja-JP" sz="1350" b="0" dirty="0">
                          <a:solidFill>
                            <a:schemeClr val="tx1"/>
                          </a:solidFill>
                          <a:latin typeface="Adobe Clean Han Normal" panose="020B0400000000000000" pitchFamily="34" charset="-128"/>
                          <a:ea typeface="Adobe Clean Han Normal" panose="020B0400000000000000" pitchFamily="34" charset="-128"/>
                        </a:rPr>
                        <a:t> </a:t>
                      </a:r>
                    </a:p>
                    <a:p>
                      <a:pPr marL="968375" lvl="1" indent="-285750">
                        <a:buSzPct val="85000"/>
                        <a:buFont typeface="Wingdings" pitchFamily="2" charset="2"/>
                        <a:buChar char="Ø"/>
                      </a:pPr>
                      <a:r>
                        <a:rPr lang="ja-JP" sz="1350" b="0" i="1" dirty="0">
                          <a:solidFill>
                            <a:schemeClr val="tx1"/>
                          </a:solidFill>
                          <a:latin typeface="Adobe Clean Han Normal" panose="020B0400000000000000" pitchFamily="34" charset="-128"/>
                          <a:ea typeface="Adobe Clean Han Normal" panose="020B0400000000000000" pitchFamily="34" charset="-128"/>
                        </a:rPr>
                        <a:t>Creative Cloud および Document Cloud の使用</a:t>
                      </a:r>
                    </a:p>
                    <a:p>
                      <a:pPr marL="968375" lvl="1" indent="-285750">
                        <a:buSzPct val="85000"/>
                        <a:buFont typeface="Wingdings" pitchFamily="2" charset="2"/>
                        <a:buChar char="Ø"/>
                      </a:pPr>
                      <a:r>
                        <a:rPr lang="ja-JP" sz="1350" b="1" i="1" dirty="0">
                          <a:solidFill>
                            <a:schemeClr val="tx1"/>
                          </a:solidFill>
                          <a:latin typeface="Adobe Clean Han Normal" panose="020B0400000000000000" pitchFamily="34" charset="-128"/>
                          <a:ea typeface="Adobe Clean Han Normal" panose="020B0400000000000000" pitchFamily="34" charset="-128"/>
                        </a:rPr>
                        <a:t>Experience Cloud の使用 </a:t>
                      </a:r>
                    </a:p>
                    <a:p>
                      <a:pPr marL="511175" indent="-285750">
                        <a:buFont typeface="Arial" panose="020B0604020202020204" pitchFamily="34" charset="0"/>
                        <a:buChar char="•"/>
                      </a:pP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1" dirty="0">
                          <a:solidFill>
                            <a:schemeClr val="tx1"/>
                          </a:solidFill>
                          <a:latin typeface="Adobe Clean Han Normal" panose="020B0400000000000000" pitchFamily="34" charset="-128"/>
                          <a:ea typeface="Adobe Clean Han Normal" panose="020B0400000000000000" pitchFamily="34" charset="-128"/>
                        </a:rPr>
                        <a:t>ケースを作成</a:t>
                      </a:r>
                      <a:r>
                        <a:rPr lang="ja-JP" sz="1350" dirty="0">
                          <a:solidFill>
                            <a:schemeClr val="tx1"/>
                          </a:solidFill>
                          <a:latin typeface="Adobe Clean Han Normal" panose="020B0400000000000000" pitchFamily="34" charset="-128"/>
                          <a:ea typeface="Adobe Clean Han Normal" panose="020B0400000000000000" pitchFamily="34" charset="-128"/>
                        </a:rPr>
                        <a:t>」</a:t>
                      </a:r>
                      <a:r>
                        <a:rPr lang="ja-JP" sz="1350" b="0" dirty="0">
                          <a:solidFill>
                            <a:schemeClr val="tx1"/>
                          </a:solidFill>
                          <a:latin typeface="Adobe Clean Han Normal" panose="020B0400000000000000" pitchFamily="34" charset="-128"/>
                          <a:ea typeface="Adobe Clean Han Normal" panose="020B0400000000000000" pitchFamily="34" charset="-128"/>
                        </a:rPr>
                        <a:t>を選択します。</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702798"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ja-JP" sz="1000" i="1" dirty="0">
                <a:latin typeface="Adobe Clean Han Light" panose="020B0300000000000000" pitchFamily="34" charset="-128"/>
                <a:ea typeface="Adobe Clean Han Light" panose="020B0300000000000000" pitchFamily="34" charset="-128"/>
              </a:rPr>
              <a:t>フォームが表示されたら、サポートが必要な製品の名前を指定してください。製品名の最初の数文字を入力すると、選択肢のリストが表示されます。 </a:t>
            </a: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600" dirty="0">
                <a:latin typeface="Adobe Clean Han Light" panose="020B0300000000000000" pitchFamily="34" charset="-128"/>
                <a:ea typeface="Adobe Clean Han Light" panose="020B0300000000000000" pitchFamily="34" charset="-128"/>
                <a:cs typeface="Segoe UI"/>
              </a:rPr>
              <a:t>Admin Console でサポートケースを作成および管理する方法を説明した</a:t>
            </a:r>
            <a:r>
              <a:rPr lang="ja-JP" sz="1600" dirty="0">
                <a:solidFill>
                  <a:srgbClr val="5F5F5F"/>
                </a:solidFill>
                <a:latin typeface="Adobe Clean Han Light" panose="020B0300000000000000" pitchFamily="34" charset="-128"/>
                <a:ea typeface="Adobe Clean Han Light" panose="020B0300000000000000" pitchFamily="34" charset="-128"/>
                <a:cs typeface="Segoe UI"/>
                <a:hlinkClick r:id="rId5"/>
              </a:rPr>
              <a:t>ビデオ</a:t>
            </a:r>
            <a:r>
              <a:rPr lang="ja-JP" sz="1600" dirty="0">
                <a:latin typeface="Adobe Clean Han Light" panose="020B0300000000000000" pitchFamily="34" charset="-128"/>
                <a:ea typeface="Adobe Clean Han Light" panose="020B0300000000000000" pitchFamily="34" charset="-128"/>
                <a:cs typeface="Segoe UI"/>
              </a:rPr>
              <a:t>をご覧ください。</a:t>
            </a:r>
          </a:p>
        </p:txBody>
      </p:sp>
    </p:spTree>
    <p:extLst>
      <p:ext uri="{BB962C8B-B14F-4D97-AF65-F5344CB8AC3E}">
        <p14:creationId xmlns:p14="http://schemas.microsoft.com/office/powerpoint/2010/main" val="97417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ja-JP" dirty="0">
                <a:ea typeface="Adobe Clean Han ExtraBold" panose="020B0800000000000000" pitchFamily="34" charset="-128"/>
              </a:rPr>
              <a:t>ケースの説明：Adobe Experience Manager、Adobe Experience Platform、Adobe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ja-JP" sz="1400" dirty="0">
                <a:latin typeface="Adobe Clean Han Normal" panose="020B0400000000000000" pitchFamily="34" charset="-128"/>
                <a:ea typeface="Adobe Clean Han Normal" panose="020B0400000000000000" pitchFamily="34" charset="-128"/>
              </a:rPr>
              <a:t>ケースフォームが表示されたら、以下の情報を参考にして、問題の詳細を報告してください。</a:t>
            </a:r>
          </a:p>
          <a:p>
            <a:endParaRPr lang="en-US" sz="1400" dirty="0">
              <a:latin typeface="Adobe Clean Han Normal" panose="020B0400000000000000" pitchFamily="34" charset="-128"/>
              <a:ea typeface="Adobe Clean Han Normal" panose="020B0400000000000000" pitchFamily="34" charset="-128"/>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2026431120"/>
              </p:ext>
            </p:extLst>
          </p:nvPr>
        </p:nvGraphicFramePr>
        <p:xfrm>
          <a:off x="213222" y="1637960"/>
          <a:ext cx="5782110" cy="4406528"/>
        </p:xfrm>
        <a:graphic>
          <a:graphicData uri="http://schemas.openxmlformats.org/drawingml/2006/table">
            <a:tbl>
              <a:tblPr firstRow="1" firstCol="1" bandRow="1"/>
              <a:tblGrid>
                <a:gridCol w="740212">
                  <a:extLst>
                    <a:ext uri="{9D8B030D-6E8A-4147-A177-3AD203B41FA5}">
                      <a16:colId xmlns:a16="http://schemas.microsoft.com/office/drawing/2014/main" val="921579654"/>
                    </a:ext>
                  </a:extLst>
                </a:gridCol>
                <a:gridCol w="504189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カテゴリ</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説明</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dirty="0">
                          <a:solidFill>
                            <a:srgbClr val="333333"/>
                          </a:solidFill>
                          <a:latin typeface="Adobe Clean Han Normal" panose="020B0400000000000000" pitchFamily="34" charset="-128"/>
                          <a:ea typeface="Adobe Clean Han Normal" panose="020B0400000000000000" pitchFamily="34" charset="-128"/>
                        </a:rPr>
                        <a:t>製品を</a:t>
                      </a:r>
                      <a:br>
                        <a:rPr lang="sk-SK" altLang="ja-JP" sz="1100" b="1" u="none" strike="noStrike" dirty="0">
                          <a:solidFill>
                            <a:srgbClr val="333333"/>
                          </a:solidFill>
                          <a:latin typeface="Adobe Clean Han Normal" panose="020B0400000000000000" pitchFamily="34" charset="-128"/>
                          <a:ea typeface="Adobe Clean Han Normal" panose="020B0400000000000000" pitchFamily="34" charset="-128"/>
                        </a:rPr>
                      </a:br>
                      <a:r>
                        <a:rPr lang="ja-JP" sz="1100" b="1" u="none" strike="noStrike" dirty="0">
                          <a:solidFill>
                            <a:srgbClr val="333333"/>
                          </a:solidFill>
                          <a:latin typeface="Adobe Clean Han Normal" panose="020B0400000000000000" pitchFamily="34" charset="-128"/>
                          <a:ea typeface="Adobe Clean Han Normal" panose="020B0400000000000000" pitchFamily="34" charset="-128"/>
                        </a:rPr>
                        <a:t>指定</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所定のフィールドで製品名を指定してください。製品名の最初の数文字を入力すると、選択肢のリストが表示されます。ユーザーやライセンスの管理のためにケースを作成した場合、このオプションは使用できません。</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問題の優先度を選択する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問題が業務にどのくらい影響するかに応じて、問題の優先度を以下のように分類します。</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P4（</a:t>
                      </a:r>
                      <a:r>
                        <a:rPr lang="ja-JP" altLang="en-US" sz="1100" b="0" u="none" strike="noStrike" dirty="0">
                          <a:solidFill>
                            <a:srgbClr val="333333"/>
                          </a:solidFill>
                          <a:latin typeface="Adobe Clean Han Normal" panose="020B0400000000000000" pitchFamily="34" charset="-128"/>
                          <a:ea typeface="Adobe Clean Han Normal" panose="020B0400000000000000" pitchFamily="34" charset="-128"/>
                        </a:rPr>
                        <a:t>通常</a:t>
                      </a: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）：通常の業務に支障をきたすような中断がない場合に選択します。例）API や統合に関連する問題、インストールや設定に関する質問、機能強化のリクエスト、ドキュメントに対する質問など。</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P3（重要）：通常の業務が中断されるような場合に選択します。</a:t>
                      </a:r>
                      <a:br>
                        <a:rPr lang="sk-SK" altLang="ja-JP" sz="1100" b="0" u="none" strike="noStrike" dirty="0">
                          <a:solidFill>
                            <a:srgbClr val="333333"/>
                          </a:solidFill>
                          <a:latin typeface="Adobe Clean Han Normal" panose="020B0400000000000000" pitchFamily="34" charset="-128"/>
                          <a:ea typeface="Adobe Clean Han Normal" panose="020B0400000000000000" pitchFamily="34" charset="-128"/>
                        </a:rPr>
                      </a:b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例）ソフトウェアの不具合や不正な動作など。 </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P2（緊急）：通常の業務に重大な支障をきたすような中断が発生している場合に選択します。例）エンタープライズ規模でインストールに支障が出ている、大至急問題を解決しなければならない、財務上のリスクが生じているなど。 </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問題の影響範囲を選択する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組織がどのくらいの規模で影響を受けるかに応じて、以下から 1 つ選択します。</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小：1～2 名のユーザーが影響を受ける</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中：特定のユーザーグループが影響を受ける</a:t>
                      </a:r>
                    </a:p>
                    <a:p>
                      <a:pPr marL="740664" marR="0" indent="-283464" algn="l" fontAlgn="t">
                        <a:spcBef>
                          <a:spcPts val="450"/>
                        </a:spcBef>
                        <a:spcAft>
                          <a:spcPts val="450"/>
                        </a:spcAft>
                        <a:tabLst>
                          <a:tab pos="914400" algn="l"/>
                        </a:tabLs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大：ほとんどのユーザーが影響を受ける</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947576461"/>
              </p:ext>
            </p:extLst>
          </p:nvPr>
        </p:nvGraphicFramePr>
        <p:xfrm>
          <a:off x="6147732" y="1637960"/>
          <a:ext cx="5782110" cy="4480188"/>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カテゴリ</a:t>
                      </a: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ja-JP" sz="1200" b="1" u="none" strike="noStrike">
                          <a:solidFill>
                            <a:schemeClr val="bg1"/>
                          </a:solidFill>
                          <a:latin typeface="Adobe Clean Han Normal" panose="020B0400000000000000" pitchFamily="34" charset="-128"/>
                          <a:ea typeface="Adobe Clean Han Normal" panose="020B0400000000000000" pitchFamily="34" charset="-128"/>
                        </a:rPr>
                        <a:t>説明</a:t>
                      </a: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問題を要約する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15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問題の要点を短くまとめます。何が起きたか、何が表示されたかを、端的に説明してください。 </a:t>
                      </a:r>
                    </a:p>
                    <a:p>
                      <a:pPr marL="0" marR="0" algn="l" fontAlgn="t">
                        <a:spcBef>
                          <a:spcPts val="300"/>
                        </a:spcBef>
                        <a:spcAft>
                          <a:spcPts val="30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要約の例：</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Federated ID で「Could not process incoming SAML response」というエラーが表示された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サポートパネルに「Account not recognized」と表示された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ドメインクレームを検証しようとしたら、エラー 400 やその他のエラーが出た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ユーザー、グループ、または ID パネルが空白になっている</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ドメインクレームが Enterprise ID から Federated ID（またはその逆）に変更された</a:t>
                      </a:r>
                    </a:p>
                    <a:p>
                      <a:pPr marL="463550" marR="0" indent="-6350" algn="l" fontAlgn="t">
                        <a:spcBef>
                          <a:spcPts val="450"/>
                        </a:spcBef>
                        <a:spcAft>
                          <a:spcPts val="50"/>
                        </a:spcAft>
                        <a:tabLst>
                          <a:tab pos="914400" algn="l"/>
                        </a:tabLst>
                      </a:pPr>
                      <a:r>
                        <a:rPr lang="ja-JP" sz="1000" b="0" u="none" strike="noStrike" dirty="0">
                          <a:solidFill>
                            <a:srgbClr val="333333"/>
                          </a:solidFill>
                          <a:latin typeface="Adobe Clean Han Normal" panose="020B0400000000000000" pitchFamily="34" charset="-128"/>
                          <a:ea typeface="Adobe Clean Han Normal" panose="020B0400000000000000" pitchFamily="34" charset="-128"/>
                        </a:rPr>
                        <a:t>「An invitation with this code was not found」というエラーを受け取った</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1" u="none" strike="noStrike">
                          <a:solidFill>
                            <a:srgbClr val="333333"/>
                          </a:solidFill>
                          <a:latin typeface="Adobe Clean Han Normal" panose="020B0400000000000000" pitchFamily="34" charset="-128"/>
                          <a:ea typeface="Adobe Clean Han Normal" panose="020B0400000000000000" pitchFamily="34" charset="-128"/>
                        </a:rPr>
                        <a:t>発生している問題の詳細を説明する</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問題が発生したワークフローや、問題を再現するための手順を含めて、問題を詳細に説明し、質問を具体的に記述します。問題が最初に発生した時期やタイミングについても、詳しく記述してください。</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1" u="none" strike="noStrike" dirty="0">
                          <a:solidFill>
                            <a:srgbClr val="333333"/>
                          </a:solidFill>
                          <a:latin typeface="Adobe Clean Han Normal" panose="020B0400000000000000" pitchFamily="34" charset="-128"/>
                          <a:ea typeface="Adobe Clean Han Normal" panose="020B0400000000000000" pitchFamily="34" charset="-128"/>
                        </a:rPr>
                        <a:t>スクリーンショットまたはファイルを添付</a:t>
                      </a: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ja-JP" sz="1100" b="0" u="none" strike="noStrike" dirty="0">
                          <a:solidFill>
                            <a:srgbClr val="333333"/>
                          </a:solidFill>
                          <a:latin typeface="Adobe Clean Han Normal" panose="020B0400000000000000" pitchFamily="34" charset="-128"/>
                          <a:ea typeface="Adobe Clean Han Normal" panose="020B0400000000000000" pitchFamily="34" charset="-128"/>
                        </a:rPr>
                        <a:t>添付できるファイルのサイズは 20MB 未満です。エラーが発生した画面のスクリーンショットなどを添付してください。実行ファイルや DLL ファイルは添付できません。</a:t>
                      </a: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6460423" cy="246221"/>
          </a:xfrm>
          <a:prstGeom prst="rect">
            <a:avLst/>
          </a:prstGeom>
          <a:noFill/>
        </p:spPr>
        <p:txBody>
          <a:bodyPr wrap="none" rtlCol="0">
            <a:spAutoFit/>
          </a:bodyPr>
          <a:lstStyle/>
          <a:p>
            <a:r>
              <a:rPr lang="ja-JP" sz="1000" i="1" dirty="0">
                <a:latin typeface="Adobe Clean Han Normal" panose="020B0400000000000000" pitchFamily="34" charset="-128"/>
                <a:ea typeface="Adobe Clean Han Normal" panose="020B0400000000000000" pitchFamily="34" charset="-128"/>
              </a:rPr>
              <a:t>注意：P1（深刻）の問題は、アドビカスタマーサポートにお電話ください。電話番号のリストは</a:t>
            </a:r>
            <a:r>
              <a:rPr lang="ja-JP" sz="1000" i="1" dirty="0">
                <a:latin typeface="Adobe Clean Han Normal" panose="020B0400000000000000" pitchFamily="34" charset="-128"/>
                <a:ea typeface="Adobe Clean Han Normal" panose="020B0400000000000000" pitchFamily="34" charset="-128"/>
                <a:hlinkClick r:id="rId2" action="ppaction://hlinksldjump"/>
              </a:rPr>
              <a:t>こちら</a:t>
            </a:r>
            <a:r>
              <a:rPr lang="ja-JP" sz="1000" i="1" dirty="0">
                <a:latin typeface="Adobe Clean Han Normal" panose="020B0400000000000000" pitchFamily="34" charset="-128"/>
                <a:ea typeface="Adobe Clean Han Normal" panose="020B0400000000000000" pitchFamily="34" charset="-128"/>
              </a:rPr>
              <a:t>です。</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Analytics、Adobe Audience Manager、Adobe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以下の手順に従って、Experience League ポータルでサポートケースを作成できます。対象のソリューションは以下のとおりです。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Analytics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4249524223"/>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ja-JP" sz="1350" b="0" i="0" u="sng" strike="noStrike" dirty="0">
                          <a:solidFill>
                            <a:schemeClr val="tx1"/>
                          </a:solidFill>
                          <a:latin typeface="Adobe Clean Han Normal" panose="020B0400000000000000" pitchFamily="34" charset="-128"/>
                          <a:ea typeface="Adobe Clean Han Normal" panose="020B0400000000000000" pitchFamily="34" charset="-128"/>
                          <a:cs typeface="+mn-cs"/>
                          <a:hlinkClick r:id="rId2">
                            <a:extLst>
                              <a:ext uri="{A12FA001-AC4F-418D-AE19-62706E023703}">
                                <ahyp:hlinkClr xmlns:ahyp="http://schemas.microsoft.com/office/drawing/2018/hyperlinkcolor" val="tx"/>
                              </a:ext>
                            </a:extLst>
                          </a:hlinkClick>
                        </a:rPr>
                        <a:t>Experience League チケット申請サイト</a:t>
                      </a:r>
                      <a:r>
                        <a:rPr lang="ja-JP" sz="1350" b="0" dirty="0">
                          <a:solidFill>
                            <a:schemeClr val="tx1"/>
                          </a:solidFill>
                          <a:latin typeface="Adobe Clean Han Normal" panose="020B0400000000000000" pitchFamily="34" charset="-128"/>
                          <a:ea typeface="Adobe Clean Han Normal" panose="020B0400000000000000" pitchFamily="34" charset="-128"/>
                          <a:cs typeface="+mn-cs"/>
                        </a:rPr>
                        <a:t>に移動します。</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 </a:t>
                      </a:r>
                    </a:p>
                    <a:p>
                      <a:pPr marL="171450" indent="-171450" fontAlgn="base">
                        <a:buFont typeface="Arial" panose="020B0604020202020204" pitchFamily="34" charset="0"/>
                        <a:buChar char="•"/>
                      </a:pP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サポートが必要なソリューションを左のタブから選択します。</a:t>
                      </a:r>
                    </a:p>
                    <a:p>
                      <a:pPr marL="0" indent="0" algn="l" rtl="0" fontAlgn="base">
                        <a:buFont typeface="Arial" panose="020B0604020202020204" pitchFamily="34" charset="0"/>
                        <a:buNone/>
                      </a:pPr>
                      <a:endParaRPr lang="en-US" sz="1350" b="0" dirty="0">
                        <a:solidFill>
                          <a:schemeClr val="tx1"/>
                        </a:solidFill>
                        <a:latin typeface="Adobe Clean Han Light" panose="020B0300000000000000" pitchFamily="34" charset="-128"/>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質問や問題の件名</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申請者の氏名</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申請者のメールアドレス</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申請者の会社名</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優先度</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P1：電話によるサポートが必要</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P2：緊急</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P3：重要</a:t>
                      </a:r>
                    </a:p>
                    <a:p>
                      <a:pPr marL="742950" lvl="1"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P4：不急の質問</a:t>
                      </a:r>
                    </a:p>
                    <a:p>
                      <a:pPr marL="285750" indent="-285750" fontAlgn="base">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質問や問題の詳細</a:t>
                      </a:r>
                    </a:p>
                    <a:p>
                      <a:pPr marL="0" indent="0" algn="l" rtl="0" fontAlgn="base">
                        <a:buFont typeface="Arial" panose="020B0604020202020204" pitchFamily="34" charset="0"/>
                        <a:buNone/>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pic>
        <p:nvPicPr>
          <p:cNvPr id="6" name="Picture 5">
            <a:extLst>
              <a:ext uri="{FF2B5EF4-FFF2-40B4-BE49-F238E27FC236}">
                <a16:creationId xmlns:a16="http://schemas.microsoft.com/office/drawing/2014/main" id="{BA4ED11A-A921-42F3-A58B-F6D4FCF82B88}"/>
              </a:ext>
            </a:extLst>
          </p:cNvPr>
          <p:cNvPicPr>
            <a:picLocks noChangeAspect="1"/>
          </p:cNvPicPr>
          <p:nvPr/>
        </p:nvPicPr>
        <p:blipFill>
          <a:blip r:embed="rId3"/>
          <a:stretch>
            <a:fillRect/>
          </a:stretch>
        </p:blipFill>
        <p:spPr>
          <a:xfrm>
            <a:off x="6096000" y="2818424"/>
            <a:ext cx="5594332" cy="3510965"/>
          </a:xfrm>
          <a:prstGeom prst="rect">
            <a:avLst/>
          </a:prstGeom>
        </p:spPr>
      </p:pic>
      <p:sp>
        <p:nvSpPr>
          <p:cNvPr id="8" name="TextBox 7">
            <a:extLst>
              <a:ext uri="{FF2B5EF4-FFF2-40B4-BE49-F238E27FC236}">
                <a16:creationId xmlns:a16="http://schemas.microsoft.com/office/drawing/2014/main" id="{A3707CF2-B7AB-47FB-82D3-BAEA1BA17DD4}"/>
              </a:ext>
            </a:extLst>
          </p:cNvPr>
          <p:cNvSpPr txBox="1"/>
          <p:nvPr/>
        </p:nvSpPr>
        <p:spPr>
          <a:xfrm>
            <a:off x="1473311" y="6369806"/>
            <a:ext cx="9758796" cy="400110"/>
          </a:xfrm>
          <a:prstGeom prst="rect">
            <a:avLst/>
          </a:prstGeom>
          <a:noFill/>
        </p:spPr>
        <p:txBody>
          <a:bodyPr wrap="square">
            <a:spAutoFit/>
          </a:bodyPr>
          <a:lstStyle/>
          <a:p>
            <a:pPr marL="225425">
              <a:lnSpc>
                <a:spcPct val="100000"/>
              </a:lnSpc>
            </a:pPr>
            <a:r>
              <a:rPr lang="ja-JP" sz="1000" i="1" dirty="0">
                <a:latin typeface="Adobe Clean Han Normal" panose="020B0400000000000000" pitchFamily="34" charset="-128"/>
                <a:ea typeface="Adobe Clean Han Normal" panose="020B0400000000000000" pitchFamily="34" charset="-128"/>
              </a:rPr>
              <a:t>申請者のメールアドレスがサポート対象ユーザーとして登録されていれば、自動生成の確認メールが届きます。サービスデスクのエンジニアにチケットがアサインされると、エンジニアからメールが届きます。 </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ja-JP" sz="1400" b="1">
                <a:latin typeface="Adobe Clean Han Normal" panose="020B0400000000000000" pitchFamily="34" charset="-128"/>
                <a:ea typeface="Adobe Clean Han Normal" panose="020B0400000000000000" pitchFamily="34" charset="-128"/>
              </a:rPr>
              <a:t>Adobe Target</a:t>
            </a:r>
          </a:p>
          <a:p>
            <a:pPr marL="171450" indent="-171450">
              <a:lnSpc>
                <a:spcPct val="100000"/>
              </a:lnSpc>
              <a:spcBef>
                <a:spcPts val="0"/>
              </a:spcBef>
              <a:buFont typeface="Arial" panose="020B0604020202020204" pitchFamily="34" charset="0"/>
              <a:buChar char="•"/>
            </a:pPr>
            <a:r>
              <a:rPr lang="ja-JP" sz="1400" b="1">
                <a:latin typeface="Adobe Clean Han Normal" panose="020B0400000000000000" pitchFamily="34" charset="-128"/>
                <a:ea typeface="Adobe Clean Han Normal" panose="020B0400000000000000" pitchFamily="34" charset="-128"/>
              </a:rPr>
              <a:t>Adobe Social</a:t>
            </a:r>
          </a:p>
        </p:txBody>
      </p:sp>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以下の手順に従って、Experience League ポータルでサポートケースを作成できます。対象のソリューションは以下のとおりです。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Primetime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3657746075"/>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ja-JP" sz="1350" b="0" i="0" u="sng" strike="noStrike" dirty="0">
                          <a:solidFill>
                            <a:schemeClr val="tx1"/>
                          </a:solidFill>
                          <a:latin typeface="Adobe Clean Han Normal" panose="020B0400000000000000" pitchFamily="34" charset="-128"/>
                          <a:ea typeface="Adobe Clean Han Normal" panose="020B0400000000000000" pitchFamily="34" charset="-128"/>
                          <a:cs typeface="+mn-cs"/>
                          <a:hlinkClick r:id="rId2">
                            <a:extLst>
                              <a:ext uri="{A12FA001-AC4F-418D-AE19-62706E023703}">
                                <ahyp:hlinkClr xmlns:ahyp="http://schemas.microsoft.com/office/drawing/2018/hyperlinkcolor" val="tx"/>
                              </a:ext>
                            </a:extLst>
                          </a:hlinkClick>
                        </a:rPr>
                        <a:t>Experience League チケット申請サイト</a:t>
                      </a:r>
                      <a:r>
                        <a:rPr lang="ja-JP" sz="1350" b="0" dirty="0">
                          <a:solidFill>
                            <a:schemeClr val="tx1"/>
                          </a:solidFill>
                          <a:latin typeface="Adobe Clean Han Normal" panose="020B0400000000000000" pitchFamily="34" charset="-128"/>
                          <a:ea typeface="Adobe Clean Han Normal" panose="020B0400000000000000" pitchFamily="34" charset="-128"/>
                          <a:cs typeface="+mn-cs"/>
                        </a:rPr>
                        <a:t>に移動します。</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 </a:t>
                      </a:r>
                    </a:p>
                    <a:p>
                      <a:pPr marL="171450" indent="-171450" fontAlgn="base">
                        <a:buFont typeface="Arial" panose="020B0604020202020204" pitchFamily="34" charset="0"/>
                        <a:buChar char="•"/>
                      </a:pP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サポートが必要なソリューションを左のタブから選択します。</a:t>
                      </a:r>
                      <a:r>
                        <a:rPr lang="ja-JP" sz="1350" b="0" i="0" dirty="0">
                          <a:solidFill>
                            <a:schemeClr val="tx1"/>
                          </a:solidFill>
                          <a:latin typeface="+mn-lt"/>
                          <a:ea typeface="MS Mincho"/>
                          <a:cs typeface="+mn-cs"/>
                        </a:rPr>
                        <a:t>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概要</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問題を再現するための手順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環境における最近の変更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スクリーンショット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エラーメッセージ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ログファイル</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ja-JP" sz="1000" i="1" dirty="0">
                <a:latin typeface="Adobe Clean Han Normal" panose="020B0400000000000000" pitchFamily="34" charset="-128"/>
                <a:ea typeface="Adobe Clean Han Normal" panose="020B0400000000000000" pitchFamily="34" charset="-128"/>
              </a:rPr>
              <a:t>ダイレクトアクセス：</a:t>
            </a:r>
            <a:r>
              <a:rPr lang="ja-JP" sz="1000" i="1" dirty="0">
                <a:latin typeface="Adobe Clean Han Normal" panose="020B0400000000000000" pitchFamily="34" charset="-128"/>
                <a:ea typeface="Adobe Clean Han Normal" panose="020B0400000000000000" pitchFamily="34" charset="-128"/>
                <a:hlinkClick r:id="rId3"/>
              </a:rPr>
              <a:t>Adobe Primetime</a:t>
            </a:r>
            <a:r>
              <a:rPr lang="ja-JP" sz="1000" i="1" dirty="0">
                <a:latin typeface="Adobe Clean Han Normal" panose="020B0400000000000000" pitchFamily="34" charset="-128"/>
                <a:ea typeface="Adobe Clean Han Normal" panose="020B0400000000000000" pitchFamily="34" charset="-128"/>
              </a:rPr>
              <a:t> および </a:t>
            </a:r>
            <a:r>
              <a:rPr lang="ja-JP" sz="1000" i="1" dirty="0">
                <a:latin typeface="Adobe Clean Han Normal" panose="020B0400000000000000" pitchFamily="34" charset="-128"/>
                <a:ea typeface="Adobe Clean Han Normal" panose="020B0400000000000000" pitchFamily="34" charset="-128"/>
                <a:hlinkClick r:id="rId4"/>
              </a:rPr>
              <a:t>Adobe Commerce サポートポータル</a:t>
            </a:r>
          </a:p>
        </p:txBody>
      </p:sp>
      <p:pic>
        <p:nvPicPr>
          <p:cNvPr id="7" name="Picture 6">
            <a:extLst>
              <a:ext uri="{FF2B5EF4-FFF2-40B4-BE49-F238E27FC236}">
                <a16:creationId xmlns:a16="http://schemas.microsoft.com/office/drawing/2014/main" id="{F8B509BA-5E49-4F7F-932B-11ED43195E43}"/>
              </a:ext>
            </a:extLst>
          </p:cNvPr>
          <p:cNvPicPr>
            <a:picLocks noChangeAspect="1"/>
          </p:cNvPicPr>
          <p:nvPr/>
        </p:nvPicPr>
        <p:blipFill>
          <a:blip r:embed="rId5"/>
          <a:stretch>
            <a:fillRect/>
          </a:stretch>
        </p:blipFill>
        <p:spPr>
          <a:xfrm>
            <a:off x="6973173" y="2490035"/>
            <a:ext cx="4315712" cy="787769"/>
          </a:xfrm>
          <a:prstGeom prst="rect">
            <a:avLst/>
          </a:prstGeom>
        </p:spPr>
      </p:pic>
      <p:pic>
        <p:nvPicPr>
          <p:cNvPr id="13" name="Picture 12">
            <a:extLst>
              <a:ext uri="{FF2B5EF4-FFF2-40B4-BE49-F238E27FC236}">
                <a16:creationId xmlns:a16="http://schemas.microsoft.com/office/drawing/2014/main" id="{FC87CF3A-CD0B-4A7A-A73E-3BA7F1FABABD}"/>
              </a:ext>
            </a:extLst>
          </p:cNvPr>
          <p:cNvPicPr>
            <a:picLocks noChangeAspect="1"/>
          </p:cNvPicPr>
          <p:nvPr/>
        </p:nvPicPr>
        <p:blipFill>
          <a:blip r:embed="rId6"/>
          <a:stretch>
            <a:fillRect/>
          </a:stretch>
        </p:blipFill>
        <p:spPr>
          <a:xfrm>
            <a:off x="7607828" y="3277804"/>
            <a:ext cx="3046402" cy="1996871"/>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以下の手順に従って、Experience League ポータルでサポートケースを作成できます。対象のソリューションは以下のとおりです。 </a:t>
            </a:r>
          </a:p>
          <a:p>
            <a:pPr marL="171450" indent="-171450">
              <a:lnSpc>
                <a:spcPct val="100000"/>
              </a:lnSpc>
              <a:spcBef>
                <a:spcPts val="0"/>
              </a:spcBef>
              <a:buFont typeface="Arial" panose="020B0604020202020204" pitchFamily="34" charset="0"/>
              <a:buChar char="•"/>
            </a:pPr>
            <a:r>
              <a:rPr lang="ja-JP" sz="1400" b="1" dirty="0">
                <a:latin typeface="Adobe Clean Han Normal" panose="020B0400000000000000" pitchFamily="34" charset="-128"/>
                <a:ea typeface="Adobe Clean Han Normal" panose="020B0400000000000000" pitchFamily="34" charset="-128"/>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424625786"/>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ja-JP" sz="1350" b="0" i="0" u="sng" strike="noStrike" dirty="0">
                          <a:solidFill>
                            <a:schemeClr val="tx1"/>
                          </a:solidFill>
                          <a:latin typeface="Adobe Clean Han Normal" panose="020B0400000000000000" pitchFamily="34" charset="-128"/>
                          <a:ea typeface="Adobe Clean Han Normal" panose="020B0400000000000000" pitchFamily="34" charset="-128"/>
                          <a:cs typeface="+mn-cs"/>
                          <a:hlinkClick r:id="rId2">
                            <a:extLst>
                              <a:ext uri="{A12FA001-AC4F-418D-AE19-62706E023703}">
                                <ahyp:hlinkClr xmlns:ahyp="http://schemas.microsoft.com/office/drawing/2018/hyperlinkcolor" val="tx"/>
                              </a:ext>
                            </a:extLst>
                          </a:hlinkClick>
                        </a:rPr>
                        <a:t>Experience League チケット申請サイト</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、または直接 </a:t>
                      </a:r>
                      <a:r>
                        <a:rPr lang="ja-JP" sz="1350" b="0" i="0" dirty="0">
                          <a:solidFill>
                            <a:schemeClr val="tx1"/>
                          </a:solidFill>
                          <a:latin typeface="Adobe Clean Han Normal" panose="020B0400000000000000" pitchFamily="34" charset="-128"/>
                          <a:ea typeface="Adobe Clean Han Normal" panose="020B0400000000000000" pitchFamily="34" charset="-128"/>
                          <a:cs typeface="+mn-cs"/>
                          <a:hlinkClick r:id="rId3"/>
                        </a:rPr>
                        <a:t>https://support.magento.com</a:t>
                      </a:r>
                      <a:r>
                        <a:rPr lang="ja-JP" sz="1350" b="0" i="0" dirty="0">
                          <a:solidFill>
                            <a:schemeClr val="tx1"/>
                          </a:solidFill>
                          <a:latin typeface="Adobe Clean Han Normal" panose="020B0400000000000000" pitchFamily="34" charset="-128"/>
                          <a:ea typeface="Adobe Clean Han Normal" panose="020B0400000000000000" pitchFamily="34" charset="-128"/>
                          <a:cs typeface="+mn-cs"/>
                        </a:rPr>
                        <a:t> に移動して、ログインします。</a:t>
                      </a:r>
                    </a:p>
                    <a:p>
                      <a:pPr marL="0" indent="0" algn="l" rtl="0" fontAlgn="base">
                        <a:buFont typeface="Arial" panose="020B0604020202020204" pitchFamily="34" charset="0"/>
                        <a:buNone/>
                      </a:pPr>
                      <a:endParaRPr lang="en-US" sz="1350" b="0" i="0" kern="1200" dirty="0">
                        <a:solidFill>
                          <a:schemeClr val="tx1"/>
                        </a:solidFill>
                        <a:effectLst/>
                        <a:latin typeface="Adobe Clean Han Normal" panose="020B0400000000000000" pitchFamily="34" charset="-128"/>
                        <a:ea typeface="Adobe Clean Han Normal" panose="020B0400000000000000" pitchFamily="34" charset="-128"/>
                        <a:cs typeface="+mn-cs"/>
                      </a:endParaRPr>
                    </a:p>
                    <a:p>
                      <a:pPr marL="171450" indent="-171450" fontAlgn="base">
                        <a:buFont typeface="Arial" panose="020B0604020202020204" pitchFamily="34" charset="0"/>
                        <a:buChar char="•"/>
                      </a:pPr>
                      <a:r>
                        <a:rPr lang="ja-JP" sz="1300" b="0" i="0" spc="-40" baseline="0" dirty="0">
                          <a:solidFill>
                            <a:schemeClr val="tx1"/>
                          </a:solidFill>
                          <a:latin typeface="Adobe Clean Han Normal" panose="020B0400000000000000" pitchFamily="34" charset="-128"/>
                          <a:ea typeface="Adobe Clean Han Normal" panose="020B0400000000000000" pitchFamily="34" charset="-128"/>
                          <a:cs typeface="+mn-cs"/>
                        </a:rPr>
                        <a:t>サポートが必要なソリューションを左のタブから選択します。 </a:t>
                      </a:r>
                    </a:p>
                    <a:p>
                      <a:pPr marL="171450" indent="-171450" algn="l" rtl="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プロジェクト URL</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環境</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ライブかどうか</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問題を再現するための手順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環境における最近の変更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スクリーンショット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エラーメッセージ </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ログファイル</a:t>
                      </a:r>
                    </a:p>
                    <a:p>
                      <a:pPr marL="171450" indent="-171450" algn="l" rtl="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ja-JP" sz="1000" i="1" dirty="0">
                <a:latin typeface="Adobe Clean Han Normal" panose="020B0400000000000000" pitchFamily="34" charset="-128"/>
                <a:ea typeface="Adobe Clean Han Normal" panose="020B0400000000000000" pitchFamily="34" charset="-128"/>
              </a:rPr>
              <a:t>ダイレクトアクセス：</a:t>
            </a:r>
            <a:r>
              <a:rPr lang="ja-JP" sz="1000" i="1" dirty="0">
                <a:latin typeface="Adobe Clean Han Normal" panose="020B0400000000000000" pitchFamily="34" charset="-128"/>
                <a:ea typeface="Adobe Clean Han Normal" panose="020B0400000000000000" pitchFamily="34" charset="-128"/>
                <a:hlinkClick r:id="rId4"/>
              </a:rPr>
              <a:t>Adobe Commerce サポートポータル</a:t>
            </a:r>
          </a:p>
        </p:txBody>
      </p:sp>
      <p:pic>
        <p:nvPicPr>
          <p:cNvPr id="6" name="Picture 5">
            <a:extLst>
              <a:ext uri="{FF2B5EF4-FFF2-40B4-BE49-F238E27FC236}">
                <a16:creationId xmlns:a16="http://schemas.microsoft.com/office/drawing/2014/main" id="{E9B242CB-4CB5-406B-AECB-1114C055164F}"/>
              </a:ext>
            </a:extLst>
          </p:cNvPr>
          <p:cNvPicPr>
            <a:picLocks noChangeAspect="1"/>
          </p:cNvPicPr>
          <p:nvPr/>
        </p:nvPicPr>
        <p:blipFill>
          <a:blip r:embed="rId5"/>
          <a:stretch>
            <a:fillRect/>
          </a:stretch>
        </p:blipFill>
        <p:spPr>
          <a:xfrm>
            <a:off x="6642745" y="2495392"/>
            <a:ext cx="4850505" cy="780242"/>
          </a:xfrm>
          <a:prstGeom prst="rect">
            <a:avLst/>
          </a:prstGeom>
        </p:spPr>
      </p:pic>
      <p:pic>
        <p:nvPicPr>
          <p:cNvPr id="10" name="Picture 9">
            <a:extLst>
              <a:ext uri="{FF2B5EF4-FFF2-40B4-BE49-F238E27FC236}">
                <a16:creationId xmlns:a16="http://schemas.microsoft.com/office/drawing/2014/main" id="{5EF4691D-AB4C-48E6-B41F-EC9E889BD1BD}"/>
              </a:ext>
            </a:extLst>
          </p:cNvPr>
          <p:cNvPicPr>
            <a:picLocks noChangeAspect="1"/>
          </p:cNvPicPr>
          <p:nvPr/>
        </p:nvPicPr>
        <p:blipFill>
          <a:blip r:embed="rId6"/>
          <a:stretch>
            <a:fillRect/>
          </a:stretch>
        </p:blipFill>
        <p:spPr>
          <a:xfrm>
            <a:off x="6856121" y="3443565"/>
            <a:ext cx="4276402" cy="2692417"/>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dirty="0">
                <a:ea typeface="Adobe Clean Han ExtraBold" panose="020B0800000000000000" pitchFamily="34" charset="-128"/>
              </a:rPr>
              <a:t>サポートケースの作成：Adobe Marketo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sz="1400" dirty="0">
                <a:latin typeface="Adobe Clean Han Normal" panose="020B0400000000000000" pitchFamily="34" charset="-128"/>
                <a:ea typeface="Adobe Clean Han Normal" panose="020B0400000000000000" pitchFamily="34" charset="-128"/>
              </a:rPr>
              <a:t>以下の手順に従って、Marketo Nation でサポートケースを作成できます。対象のソリューションは以下のとおりです。 </a:t>
            </a:r>
          </a:p>
          <a:p>
            <a:pPr>
              <a:spcBef>
                <a:spcPts val="0"/>
              </a:spcBef>
            </a:pPr>
            <a:r>
              <a:rPr lang="ja-JP" sz="1400" b="1" dirty="0">
                <a:latin typeface="Adobe Clean Han Normal" panose="020B0400000000000000" pitchFamily="34" charset="-128"/>
                <a:ea typeface="Adobe Clean Han Normal" panose="020B0400000000000000" pitchFamily="34" charset="-128"/>
              </a:rPr>
              <a:t>Marketo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3813978852"/>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sz="1200" dirty="0">
                          <a:solidFill>
                            <a:schemeClr val="bg1"/>
                          </a:solidFill>
                          <a:latin typeface="Adobe Clean Han Normal" panose="020B0400000000000000" pitchFamily="34" charset="-128"/>
                          <a:ea typeface="Adobe Clean Han Normal" panose="020B0400000000000000" pitchFamily="34" charset="-128"/>
                        </a:rPr>
                        <a:t>アクション</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ja-JP" sz="1400" b="0" dirty="0">
                          <a:solidFill>
                            <a:schemeClr val="tx1"/>
                          </a:solidFill>
                          <a:latin typeface="Adobe Clean Han Normal" panose="020B0400000000000000" pitchFamily="34" charset="-128"/>
                          <a:ea typeface="Adobe Clean Han Normal" panose="020B0400000000000000" pitchFamily="34" charset="-128"/>
                        </a:rPr>
                        <a:t>Experience League チケット申請サイト、または直接 </a:t>
                      </a:r>
                      <a:r>
                        <a:rPr lang="ja-JP" sz="1400" b="1" dirty="0">
                          <a:solidFill>
                            <a:schemeClr val="tx1"/>
                          </a:solidFill>
                          <a:latin typeface="Adobe Clean Han Normal" panose="020B0400000000000000" pitchFamily="34" charset="-128"/>
                          <a:ea typeface="Adobe Clean Han Normal" panose="020B0400000000000000" pitchFamily="34" charset="-128"/>
                          <a:hlinkClick r:id="rId2"/>
                        </a:rPr>
                        <a:t>Marketing Nation</a:t>
                      </a:r>
                      <a:r>
                        <a:rPr lang="ja-JP" sz="1400" b="0" dirty="0">
                          <a:solidFill>
                            <a:schemeClr val="tx1"/>
                          </a:solidFill>
                          <a:latin typeface="Adobe Clean Han Normal" panose="020B0400000000000000" pitchFamily="34" charset="-128"/>
                          <a:ea typeface="Adobe Clean Han Normal" panose="020B0400000000000000" pitchFamily="34" charset="-128"/>
                        </a:rPr>
                        <a:t> に移動して、ログインします。</a:t>
                      </a:r>
                    </a:p>
                    <a:p>
                      <a:pPr marL="285750" marR="0" indent="-285750">
                        <a:spcBef>
                          <a:spcPts val="0"/>
                        </a:spcBef>
                        <a:spcAft>
                          <a:spcPts val="0"/>
                        </a:spcAft>
                        <a:buFont typeface="Arial" panose="020B0604020202020204" pitchFamily="34" charset="0"/>
                        <a:buChar char="•"/>
                      </a:pPr>
                      <a:r>
                        <a:rPr lang="ja-JP" sz="1400" b="0" dirty="0">
                          <a:solidFill>
                            <a:schemeClr val="tx1"/>
                          </a:solidFill>
                          <a:latin typeface="Adobe Clean Han Normal" panose="020B0400000000000000" pitchFamily="34" charset="-128"/>
                          <a:ea typeface="Adobe Clean Han Normal" panose="020B0400000000000000" pitchFamily="34" charset="-128"/>
                        </a:rPr>
                        <a:t>「Support」を選択します。</a:t>
                      </a:r>
                    </a:p>
                    <a:p>
                      <a:pPr marL="285750" marR="0" indent="-285750">
                        <a:spcBef>
                          <a:spcPts val="0"/>
                        </a:spcBef>
                        <a:spcAft>
                          <a:spcPts val="0"/>
                        </a:spcAft>
                        <a:buFont typeface="Arial" panose="020B0604020202020204" pitchFamily="34" charset="0"/>
                        <a:buChar char="•"/>
                      </a:pPr>
                      <a:r>
                        <a:rPr lang="ja-JP" sz="1400" b="0" dirty="0">
                          <a:solidFill>
                            <a:schemeClr val="tx1"/>
                          </a:solidFill>
                          <a:latin typeface="Adobe Clean Han Normal" panose="020B0400000000000000" pitchFamily="34" charset="-128"/>
                          <a:ea typeface="Adobe Clean Han Normal" panose="020B0400000000000000" pitchFamily="34" charset="-128"/>
                        </a:rPr>
                        <a:t>「</a:t>
                      </a:r>
                      <a:r>
                        <a:rPr lang="ja-JP" sz="1400" b="1" dirty="0">
                          <a:solidFill>
                            <a:schemeClr val="tx1"/>
                          </a:solidFill>
                          <a:latin typeface="Adobe Clean Han Normal" panose="020B0400000000000000" pitchFamily="34" charset="-128"/>
                          <a:ea typeface="Adobe Clean Han Normal" panose="020B0400000000000000" pitchFamily="34" charset="-128"/>
                        </a:rPr>
                        <a:t>Open New Case</a:t>
                      </a:r>
                      <a:r>
                        <a:rPr lang="ja-JP" sz="1400" b="0" dirty="0">
                          <a:solidFill>
                            <a:schemeClr val="tx1"/>
                          </a:solidFill>
                          <a:latin typeface="Adobe Clean Han Normal" panose="020B0400000000000000" pitchFamily="34" charset="-128"/>
                          <a:ea typeface="Adobe Clean Han Normal" panose="020B0400000000000000" pitchFamily="34" charset="-128"/>
                        </a:rPr>
                        <a:t>」ボタンを選択します。</a:t>
                      </a:r>
                    </a:p>
                    <a:p>
                      <a:pPr marL="0" marR="0" indent="0" algn="l" rtl="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以下の情報をフォームに入力します。</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件名</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説明</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優先度</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ケースのタイプ</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ケースの問題（メイン）</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ケースの問題（メイン以外）</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インスタンス（該当する場合）</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メールの CC リスト</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リモートアクセス権限</a:t>
                      </a:r>
                    </a:p>
                    <a:p>
                      <a:pPr marL="171450" indent="-171450">
                        <a:buFont typeface="Arial" panose="020B0604020202020204" pitchFamily="34" charset="0"/>
                        <a:buChar char="•"/>
                      </a:pPr>
                      <a:r>
                        <a:rPr lang="ja-JP" sz="1350" b="0" dirty="0">
                          <a:solidFill>
                            <a:schemeClr val="tx1"/>
                          </a:solidFill>
                          <a:latin typeface="Adobe Clean Han Light" panose="020B0300000000000000" pitchFamily="34" charset="-128"/>
                          <a:ea typeface="Adobe Clean Han Light" panose="020B0300000000000000" pitchFamily="34" charset="-128"/>
                        </a:rPr>
                        <a:t>スクリーンショット </a:t>
                      </a:r>
                    </a:p>
                    <a:p>
                      <a:pPr marL="0" indent="0" algn="l" rtl="0" fontAlgn="base">
                        <a:buFont typeface="Arial" panose="020B0604020202020204" pitchFamily="34" charset="0"/>
                        <a:buNone/>
                      </a:pPr>
                      <a:endParaRPr lang="en-US" sz="1350" b="0" dirty="0">
                        <a:solidFill>
                          <a:schemeClr val="tx1"/>
                        </a:solidFill>
                        <a:latin typeface="Adobe Clean Han Light" panose="020B0300000000000000" pitchFamily="34" charset="-128"/>
                        <a:ea typeface="Adobe Clean Han Light" panose="020B0300000000000000" pitchFamily="34" charset="-128"/>
                      </a:endParaRPr>
                    </a:p>
                    <a:p>
                      <a:pPr marL="0" indent="0" algn="l" rtl="0" fontAlgn="base">
                        <a:buFont typeface="Arial" panose="020B0604020202020204" pitchFamily="34" charset="0"/>
                        <a:buNone/>
                      </a:pPr>
                      <a:endParaRPr lang="en-US" sz="1350" b="0" dirty="0">
                        <a:solidFill>
                          <a:schemeClr val="tx1"/>
                        </a:solidFill>
                        <a:latin typeface="Adobe Clean Han Light" panose="020B0300000000000000" pitchFamily="34" charset="-128"/>
                        <a:ea typeface="Adobe Clean Han Light" panose="020B0300000000000000" pitchFamily="34" charset="-128"/>
                      </a:endParaRP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rPr>
                        <a:t>サポートポータルの使用方法を説明した</a:t>
                      </a:r>
                    </a:p>
                    <a:p>
                      <a:pPr marL="0" indent="0" fontAlgn="base">
                        <a:buFont typeface="Arial" panose="020B0604020202020204" pitchFamily="34" charset="0"/>
                        <a:buNone/>
                      </a:pPr>
                      <a:r>
                        <a:rPr lang="ja-JP" sz="1350" b="0" dirty="0">
                          <a:solidFill>
                            <a:schemeClr val="tx1"/>
                          </a:solidFill>
                          <a:latin typeface="Adobe Clean Han Light" panose="020B0300000000000000" pitchFamily="34" charset="-128"/>
                          <a:ea typeface="Adobe Clean Han Light" panose="020B0300000000000000" pitchFamily="34" charset="-128"/>
                          <a:hlinkClick r:id="rId3"/>
                        </a:rPr>
                        <a:t>ビデオ</a:t>
                      </a:r>
                      <a:r>
                        <a:rPr lang="ja-JP" sz="1350" b="0" dirty="0">
                          <a:solidFill>
                            <a:schemeClr val="tx1"/>
                          </a:solidFill>
                          <a:latin typeface="Adobe Clean Han Light" panose="020B0300000000000000" pitchFamily="34" charset="-128"/>
                          <a:ea typeface="Adobe Clean Han Light" panose="020B0300000000000000" pitchFamily="34" charset="-128"/>
                        </a:rPr>
                        <a:t>をご覧ください。</a:t>
                      </a: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ja-JP" sz="1000" i="1" dirty="0">
                <a:latin typeface="Adobe Clean Han Normal" panose="020B0400000000000000" pitchFamily="34" charset="-128"/>
                <a:ea typeface="Adobe Clean Han Normal" panose="020B0400000000000000" pitchFamily="34" charset="-128"/>
              </a:rPr>
              <a:t>ダイレクトアクセス：</a:t>
            </a:r>
            <a:r>
              <a:rPr lang="ja-JP" sz="1000" i="1" dirty="0">
                <a:latin typeface="Adobe Clean Han Normal" panose="020B0400000000000000" pitchFamily="34" charset="-128"/>
                <a:ea typeface="Adobe Clean Han Normal" panose="020B0400000000000000" pitchFamily="34" charset="-128"/>
                <a:hlinkClick r:id="rId2"/>
              </a:rPr>
              <a:t>Adobe Marketo Engage サポートポータル</a:t>
            </a:r>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533190"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48719"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746816"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アドビカスタマーサポートとの連携</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6415"/>
            <a:chOff x="370668" y="2018857"/>
            <a:chExt cx="3672000" cy="4446415"/>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ja-JP" sz="1600" dirty="0">
                  <a:latin typeface="Adobe Clean Han ExtraBold" panose="020B0800000000000000" pitchFamily="34" charset="-128"/>
                  <a:ea typeface="Adobe Clean Han ExtraBold" panose="020B0800000000000000" pitchFamily="34" charset="-128"/>
                </a:rPr>
                <a:t>アドビサポートの</a:t>
              </a:r>
            </a:p>
            <a:p>
              <a:pPr algn="ctr"/>
              <a:r>
                <a:rPr lang="ja-JP" sz="1600" dirty="0">
                  <a:latin typeface="Adobe Clean Han ExtraBold" panose="020B0800000000000000" pitchFamily="34" charset="-128"/>
                  <a:ea typeface="Adobe Clean Han ExtraBold" panose="020B0800000000000000" pitchFamily="34" charset="-128"/>
                </a:rPr>
                <a:t>対象者</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708434"/>
            </a:xfrm>
            <a:prstGeom prst="rect">
              <a:avLst/>
            </a:prstGeom>
          </p:spPr>
          <p:txBody>
            <a:bodyPr wrap="square">
              <a:spAutoFit/>
            </a:bodyPr>
            <a:lstStyle/>
            <a:p>
              <a:pPr>
                <a:spcAft>
                  <a:spcPts val="300"/>
                </a:spcAft>
                <a:buClr>
                  <a:srgbClr val="000000">
                    <a:lumMod val="85000"/>
                    <a:lumOff val="15000"/>
                  </a:srgbClr>
                </a:buClr>
                <a:defRPr/>
              </a:pPr>
              <a:r>
                <a:rPr lang="ja-JP" sz="1100" dirty="0">
                  <a:solidFill>
                    <a:srgbClr val="2C2C2C"/>
                  </a:solidFill>
                  <a:latin typeface="Adobe Clean Han Normal" panose="020B0400000000000000" pitchFamily="34" charset="-128"/>
                  <a:ea typeface="Adobe Clean Han Normal" panose="020B0400000000000000" pitchFamily="34" charset="-128"/>
                </a:rPr>
                <a:t>アドビでは、お客様のデータのセキュリティと保護を最優先に考えています。セキュリティと保護を確実に実現するために、お客様の組織において複数の担当者を</a:t>
              </a:r>
              <a:r>
                <a:rPr lang="ja-JP" sz="1100" dirty="0">
                  <a:solidFill>
                    <a:srgbClr val="00B0F0"/>
                  </a:solidFill>
                  <a:latin typeface="Adobe Clean Han Normal" panose="020B0400000000000000" pitchFamily="34" charset="-128"/>
                  <a:ea typeface="Adobe Clean Han Normal" panose="020B0400000000000000" pitchFamily="34" charset="-128"/>
                  <a:hlinkClick r:id="rId2">
                    <a:extLst>
                      <a:ext uri="{A12FA001-AC4F-418D-AE19-62706E023703}">
                        <ahyp:hlinkClr xmlns:ahyp="http://schemas.microsoft.com/office/drawing/2018/hyperlinkcolor" val="tx"/>
                      </a:ext>
                    </a:extLst>
                  </a:hlinkClick>
                </a:rPr>
                <a:t>サポート対象ユーザー</a:t>
              </a:r>
              <a:r>
                <a:rPr lang="ja-JP" sz="1100" dirty="0">
                  <a:solidFill>
                    <a:srgbClr val="2C2C2C"/>
                  </a:solidFill>
                  <a:latin typeface="Adobe Clean Han Normal" panose="020B0400000000000000" pitchFamily="34" charset="-128"/>
                  <a:ea typeface="Adobe Clean Han Normal" panose="020B0400000000000000" pitchFamily="34" charset="-128"/>
                </a:rPr>
                <a:t>として指名しておくことをお勧めします。サポート対象ユーザーは、製品にフルアクセスする権限を持ち、製品に関するトレーニングを受けていて、実装に関する基本的な質問に回答できる方を指名してください。 </a:t>
              </a:r>
            </a:p>
            <a:p>
              <a:pPr marL="228600" indent="-228600">
                <a:spcAft>
                  <a:spcPts val="300"/>
                </a:spcAft>
                <a:buClr>
                  <a:srgbClr val="000000">
                    <a:lumMod val="85000"/>
                    <a:lumOff val="15000"/>
                  </a:srgbClr>
                </a:buClr>
                <a:buFont typeface="Arial" panose="020B0604020202020204" pitchFamily="34" charset="0"/>
                <a:buChar char="•"/>
                <a:defRPr/>
              </a:pPr>
              <a:r>
                <a:rPr lang="ja-JP" sz="1100" dirty="0">
                  <a:solidFill>
                    <a:srgbClr val="2C2C2C"/>
                  </a:solidFill>
                  <a:latin typeface="Adobe Clean Han Normal" panose="020B0400000000000000" pitchFamily="34" charset="-128"/>
                  <a:ea typeface="Adobe Clean Han Normal" panose="020B0400000000000000" pitchFamily="34" charset="-128"/>
                </a:rPr>
                <a:t>データを検討したり、アカウント設定に必要な変更を加えたりする権限があるのは、サポート対象ユーザーのみです。</a:t>
              </a:r>
            </a:p>
            <a:p>
              <a:pPr marL="228600" indent="-228600">
                <a:spcAft>
                  <a:spcPts val="300"/>
                </a:spcAft>
                <a:buClr>
                  <a:srgbClr val="000000">
                    <a:lumMod val="85000"/>
                    <a:lumOff val="15000"/>
                  </a:srgbClr>
                </a:buClr>
                <a:buFont typeface="Arial" panose="020B0604020202020204" pitchFamily="34" charset="0"/>
                <a:buChar char="•"/>
                <a:defRPr/>
              </a:pPr>
              <a:r>
                <a:rPr lang="ja-JP" sz="1100" dirty="0">
                  <a:solidFill>
                    <a:srgbClr val="2C2C2C"/>
                  </a:solidFill>
                  <a:latin typeface="Adobe Clean Han Normal" panose="020B0400000000000000" pitchFamily="34" charset="-128"/>
                  <a:ea typeface="Adobe Clean Han Normal" panose="020B0400000000000000" pitchFamily="34" charset="-128"/>
                </a:rPr>
                <a:t>サポート対象ユーザーとして承認されていない人もサポートチームに連絡することはできますが、オンラインヘルプやフォーラムに案内されます。</a:t>
              </a: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ja-JP" sz="1600" dirty="0">
                  <a:latin typeface="Adobe Clean Han ExtraBold" panose="020B0800000000000000" pitchFamily="34" charset="-128"/>
                  <a:ea typeface="Adobe Clean Han ExtraBold" panose="020B0800000000000000" pitchFamily="34" charset="-128"/>
                </a:rPr>
                <a:t>サポート対象ユーザーの </a:t>
              </a:r>
            </a:p>
            <a:p>
              <a:pPr algn="ctr"/>
              <a:r>
                <a:rPr lang="ja-JP" sz="1600" dirty="0">
                  <a:latin typeface="Adobe Clean Han ExtraBold" panose="020B0800000000000000" pitchFamily="34" charset="-128"/>
                  <a:ea typeface="Adobe Clean Han ExtraBold" panose="020B0800000000000000" pitchFamily="34" charset="-128"/>
                </a:rPr>
                <a:t>変更または追加</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ja-JP" sz="1200" dirty="0">
                  <a:solidFill>
                    <a:srgbClr val="2C2C2C"/>
                  </a:solidFill>
                  <a:latin typeface="Adobe Clean Han Normal" panose="020B0400000000000000" pitchFamily="34" charset="-128"/>
                  <a:ea typeface="Adobe Clean Han Normal" panose="020B0400000000000000" pitchFamily="34" charset="-128"/>
                </a:rPr>
                <a:t>変更できるのは、既存のサポート対象ユーザーの情報のみです（組織の既存のサポート対象ユーザーのリストで行います）。ユーザーを追加または削除するには、カスタマーサポートに電話またはメールでご連絡ください。</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dirty="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ja-JP" sz="1600" dirty="0">
                  <a:latin typeface="Adobe Clean Han ExtraBold" panose="020B0800000000000000" pitchFamily="34" charset="-128"/>
                  <a:ea typeface="Adobe Clean Han ExtraBold" panose="020B0800000000000000" pitchFamily="34" charset="-128"/>
                </a:rPr>
                <a:t>アドビサポートへの</a:t>
              </a:r>
            </a:p>
            <a:p>
              <a:pPr algn="ctr"/>
              <a:r>
                <a:rPr lang="ja-JP" sz="1600" dirty="0">
                  <a:latin typeface="Adobe Clean Han ExtraBold" panose="020B0800000000000000" pitchFamily="34" charset="-128"/>
                  <a:ea typeface="Adobe Clean Han ExtraBold" panose="020B0800000000000000" pitchFamily="34" charset="-128"/>
                </a:rPr>
                <a:t>問い合わせ方法</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70844" cy="1508105"/>
            </a:xfrm>
            <a:prstGeom prst="rect">
              <a:avLst/>
            </a:prstGeom>
          </p:spPr>
          <p:txBody>
            <a:bodyPr wrap="square">
              <a:spAutoFit/>
            </a:bodyPr>
            <a:lstStyle/>
            <a:p>
              <a:pPr marL="0" lvl="1">
                <a:spcAft>
                  <a:spcPts val="600"/>
                </a:spcAft>
              </a:pPr>
              <a:r>
                <a:rPr lang="ja-JP" sz="1200" b="1" dirty="0">
                  <a:latin typeface="Adobe Clean Han Normal" panose="020B0400000000000000" pitchFamily="34" charset="-128"/>
                  <a:ea typeface="Adobe Clean Han Normal" panose="020B0400000000000000" pitchFamily="34" charset="-128"/>
                </a:rPr>
                <a:t>Experience League サポート：</a:t>
              </a:r>
              <a:r>
                <a:rPr lang="ja-JP" sz="1100" dirty="0">
                  <a:solidFill>
                    <a:srgbClr val="00B0F0"/>
                  </a:solidFill>
                  <a:latin typeface="Adobe Clean Han Normal" panose="020B0400000000000000" pitchFamily="34" charset="-128"/>
                  <a:ea typeface="Adobe Clean Han Normal" panose="020B0400000000000000" pitchFamily="34" charset="-128"/>
                  <a:hlinkClick r:id="rId2">
                    <a:extLst>
                      <a:ext uri="{A12FA001-AC4F-418D-AE19-62706E023703}">
                        <ahyp:hlinkClr xmlns:ahyp="http://schemas.microsoft.com/office/drawing/2018/hyperlinkcolor" val="tx"/>
                      </a:ext>
                    </a:extLst>
                  </a:hlinkClick>
                </a:rPr>
                <a:t>https://experienceleague.adobe.com/?support-solution=General#support</a:t>
              </a:r>
            </a:p>
            <a:p>
              <a:pPr marL="0" lvl="1">
                <a:spcAft>
                  <a:spcPts val="600"/>
                </a:spcAft>
              </a:pPr>
              <a:endParaRPr lang="en-US" sz="1200" dirty="0">
                <a:solidFill>
                  <a:srgbClr val="00B0F0"/>
                </a:solidFill>
                <a:latin typeface="Adobe Clean Han Normal" panose="020B0400000000000000" pitchFamily="34" charset="-128"/>
                <a:ea typeface="Adobe Clean Han Normal" panose="020B0400000000000000" pitchFamily="34" charset="-128"/>
              </a:endParaRPr>
            </a:p>
            <a:p>
              <a:pPr marL="0" lvl="1">
                <a:spcAft>
                  <a:spcPts val="600"/>
                </a:spcAft>
              </a:pPr>
              <a:r>
                <a:rPr lang="ja-JP" sz="1200" b="1" dirty="0">
                  <a:latin typeface="Adobe Clean Han Normal" panose="020B0400000000000000" pitchFamily="34" charset="-128"/>
                  <a:ea typeface="Adobe Clean Han Normal" panose="020B0400000000000000" pitchFamily="34" charset="-128"/>
                </a:rPr>
                <a:t>電話番号：</a:t>
              </a:r>
              <a:r>
                <a:rPr lang="ja-JP" sz="1100" u="sng" dirty="0">
                  <a:solidFill>
                    <a:srgbClr val="00B0F0"/>
                  </a:solidFill>
                  <a:latin typeface="Adobe Clean Han Normal" panose="020B0400000000000000" pitchFamily="34" charset="-128"/>
                  <a:ea typeface="Adobe Clean Han Normal" panose="020B0400000000000000" pitchFamily="34" charset="-128"/>
                  <a:hlinkClick r:id="rId3">
                    <a:extLst>
                      <a:ext uri="{A12FA001-AC4F-418D-AE19-62706E023703}">
                        <ahyp:hlinkClr xmlns:ahyp="http://schemas.microsoft.com/office/drawing/2018/hyperlinkcolor" val="tx"/>
                      </a:ext>
                    </a:extLst>
                  </a:hlinkClick>
                </a:rPr>
                <a:t>https://helpx.adobe.com/contact/dma external/DMACustomeCareRegionalPhoneNumbers.html</a:t>
              </a:r>
              <a:endParaRPr lang="ja-JP" sz="1200" u="sng" dirty="0">
                <a:solidFill>
                  <a:srgbClr val="00B0F0"/>
                </a:solidFill>
                <a:latin typeface="Adobe Clean Han Normal" panose="020B0400000000000000" pitchFamily="34" charset="-128"/>
                <a:ea typeface="Adobe Clean Han Normal" panose="020B0400000000000000" pitchFamily="34" charset="-128"/>
                <a:hlinkClick r:id="rId3">
                  <a:extLst>
                    <a:ext uri="{A12FA001-AC4F-418D-AE19-62706E023703}">
                      <ahyp:hlinkClr xmlns:ahyp="http://schemas.microsoft.com/office/drawing/2018/hyperlinkcolor" val="tx"/>
                    </a:ext>
                  </a:extLst>
                </a:hlinkClick>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dirty="0">
                <a:latin typeface="Adobe Clean Han Normal" panose="020B0400000000000000" pitchFamily="34" charset="-128"/>
                <a:ea typeface="Adobe Clean Han Normal" panose="020B0400000000000000" pitchFamily="34" charset="-128"/>
              </a:rPr>
              <a:t>アドビカスタマーサポートのスペシャリストは、Adobe Experience Cloud の全ソリューションについて幅広いトレーニングを受けています。ソリューションの機能や設定、問題のほか、一般的なノウハウに関する質問についても、</a:t>
            </a:r>
            <a:br>
              <a:rPr lang="sk-SK" altLang="ja-JP" dirty="0">
                <a:latin typeface="Adobe Clean Han Normal" panose="020B0400000000000000" pitchFamily="34" charset="-128"/>
                <a:ea typeface="Adobe Clean Han Normal" panose="020B0400000000000000" pitchFamily="34" charset="-128"/>
              </a:rPr>
            </a:br>
            <a:r>
              <a:rPr lang="ja-JP" dirty="0">
                <a:latin typeface="Adobe Clean Han Normal" panose="020B0400000000000000" pitchFamily="34" charset="-128"/>
                <a:ea typeface="Adobe Clean Han Normal" panose="020B0400000000000000" pitchFamily="34" charset="-128"/>
              </a:rPr>
              <a:t>お客様をサポートすることができます。</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ツールとリソース</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dirty="0">
                <a:latin typeface="Adobe Clean Han Normal" panose="020B0400000000000000" pitchFamily="34" charset="-128"/>
                <a:ea typeface="Adobe Clean Han Normal" panose="020B0400000000000000" pitchFamily="34" charset="-128"/>
              </a:rPr>
              <a:t>アドビでは多種多様な情報やリソースをご用意しています。まず、以下をご確認ください。</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200329"/>
          </a:xfrm>
          <a:prstGeom prst="rect">
            <a:avLst/>
          </a:prstGeom>
        </p:spPr>
        <p:txBody>
          <a:bodyPr wrap="square">
            <a:spAutoFit/>
          </a:bodyPr>
          <a:lstStyle/>
          <a:p>
            <a:pPr algn="ctr"/>
            <a:r>
              <a:rPr lang="ja-JP" sz="1200" dirty="0">
                <a:latin typeface="Adobe Clean Han Normal" panose="020B0400000000000000" pitchFamily="34" charset="-128"/>
                <a:ea typeface="Adobe Clean Han Normal" panose="020B0400000000000000" pitchFamily="34" charset="-128"/>
              </a:rPr>
              <a:t>専門家の監修による学習コースやチュートリアル、ドキュメント、</a:t>
            </a:r>
            <a:br>
              <a:rPr lang="sk-SK" altLang="ja-JP" sz="1200" dirty="0">
                <a:latin typeface="Adobe Clean Han Normal" panose="020B0400000000000000" pitchFamily="34" charset="-128"/>
                <a:ea typeface="Adobe Clean Han Normal" panose="020B0400000000000000" pitchFamily="34" charset="-128"/>
              </a:rPr>
            </a:br>
            <a:r>
              <a:rPr lang="ja-JP" sz="1200" dirty="0">
                <a:latin typeface="Adobe Clean Han Normal" panose="020B0400000000000000" pitchFamily="34" charset="-128"/>
                <a:ea typeface="Adobe Clean Han Normal" panose="020B0400000000000000" pitchFamily="34" charset="-128"/>
              </a:rPr>
              <a:t>コミュニティ、サポートリソースが揃っています</a:t>
            </a:r>
            <a:br>
              <a:rPr lang="ja-JP" sz="1200" dirty="0">
                <a:latin typeface="Adobe Clean Han Normal" panose="020B0400000000000000" pitchFamily="34" charset="-128"/>
                <a:ea typeface="Adobe Clean Han Normal" panose="020B0400000000000000" pitchFamily="34" charset="-128"/>
              </a:rPr>
            </a:br>
            <a:endParaRPr lang="ja-JP" sz="1200" dirty="0">
              <a:latin typeface="Adobe Clean Han Normal" panose="020B0400000000000000" pitchFamily="34" charset="-128"/>
              <a:ea typeface="Adobe Clean Han Normal" panose="020B0400000000000000" pitchFamily="34" charset="-128"/>
            </a:endParaRPr>
          </a:p>
          <a:p>
            <a:pPr algn="ctr"/>
            <a:r>
              <a:rPr lang="ja-JP" sz="1200" dirty="0">
                <a:solidFill>
                  <a:srgbClr val="308FFF"/>
                </a:solidFill>
                <a:latin typeface="Adobe Clean Han Normal" panose="020B0400000000000000" pitchFamily="34" charset="-128"/>
                <a:ea typeface="Adobe Clean Han Normal" panose="020B0400000000000000" pitchFamily="34" charset="-128"/>
                <a:hlinkClick r:id="rId2"/>
              </a:rPr>
              <a:t>詳細情報</a:t>
            </a: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ja-JP" sz="1200">
                <a:latin typeface="Adobe Clean Han Normal" panose="020B0400000000000000" pitchFamily="34" charset="-128"/>
                <a:ea typeface="Adobe Clean Han Normal" panose="020B0400000000000000" pitchFamily="34" charset="-128"/>
              </a:rPr>
              <a:t>Adobe Experience Cloud 製品の最新のアップデートやメンテナンスリリースを把握できます</a:t>
            </a:r>
            <a:br>
              <a:rPr lang="ja-JP" sz="1200">
                <a:latin typeface="Adobe Clean Han Normal" panose="020B0400000000000000" pitchFamily="34" charset="-128"/>
                <a:ea typeface="Adobe Clean Han Normal" panose="020B0400000000000000" pitchFamily="34" charset="-128"/>
              </a:rPr>
            </a:br>
            <a:endParaRPr lang="ja-JP" sz="1200">
              <a:latin typeface="Adobe Clean Han Normal" panose="020B0400000000000000" pitchFamily="34" charset="-128"/>
              <a:ea typeface="Adobe Clean Han Normal" panose="020B0400000000000000" pitchFamily="34" charset="-128"/>
            </a:endParaRPr>
          </a:p>
          <a:p>
            <a:pPr algn="ctr"/>
            <a:r>
              <a:rPr lang="ja-JP" sz="1200">
                <a:solidFill>
                  <a:srgbClr val="308FFF"/>
                </a:solidFill>
                <a:latin typeface="Adobe Clean Han Normal" panose="020B0400000000000000" pitchFamily="34" charset="-128"/>
                <a:ea typeface="Adobe Clean Han Normal" panose="020B0400000000000000" pitchFamily="34" charset="-128"/>
                <a:hlinkClick r:id="rId3"/>
              </a:rPr>
              <a:t>詳細情報</a:t>
            </a: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優先度の高い製品の</a:t>
            </a:r>
            <a:br>
              <a:rPr lang="ja-JP" sz="1600" dirty="0">
                <a:latin typeface="Adobe Clean Han ExtraBold" panose="020B0800000000000000" pitchFamily="34" charset="-128"/>
                <a:ea typeface="Adobe Clean Han ExtraBold" panose="020B0800000000000000" pitchFamily="34" charset="-128"/>
              </a:rPr>
            </a:br>
            <a:r>
              <a:rPr lang="ja-JP" sz="1600" dirty="0">
                <a:latin typeface="Adobe Clean Han ExtraBold" panose="020B0800000000000000" pitchFamily="34" charset="-128"/>
                <a:ea typeface="Adobe Clean Han ExtraBold" panose="020B0800000000000000" pitchFamily="34" charset="-128"/>
              </a:rPr>
              <a:t>アップデートサービス</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ja-JP" sz="1200">
                <a:latin typeface="Adobe Clean Han Normal" panose="020B0400000000000000" pitchFamily="34" charset="-128"/>
                <a:ea typeface="Adobe Clean Han Normal" panose="020B0400000000000000" pitchFamily="34" charset="-128"/>
              </a:rPr>
              <a:t>悪質なハッキングからお客様を守るためのタイムリーかつ正確な情報をお届けします</a:t>
            </a:r>
          </a:p>
          <a:p>
            <a:pPr algn="ctr"/>
            <a:endParaRPr lang="en-US" sz="1200">
              <a:latin typeface="Adobe Clean Han Normal" panose="020B0400000000000000" pitchFamily="34" charset="-128"/>
              <a:ea typeface="Adobe Clean Han Normal" panose="020B0400000000000000" pitchFamily="34" charset="-128"/>
            </a:endParaRPr>
          </a:p>
          <a:p>
            <a:pPr algn="ctr"/>
            <a:r>
              <a:rPr lang="ja-JP" sz="1200">
                <a:solidFill>
                  <a:srgbClr val="308FFF"/>
                </a:solidFill>
                <a:latin typeface="Adobe Clean Han Normal" panose="020B0400000000000000" pitchFamily="34" charset="-128"/>
                <a:ea typeface="Adobe Clean Han Normal" panose="020B0400000000000000" pitchFamily="34" charset="-128"/>
                <a:hlinkClick r:id="rId4"/>
              </a:rPr>
              <a:t>詳細情報</a:t>
            </a: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セキュリティ通知</a:t>
            </a:r>
          </a:p>
          <a:p>
            <a:pPr algn="ctr"/>
            <a:r>
              <a:rPr lang="ja-JP" sz="1600" dirty="0">
                <a:latin typeface="Adobe Clean Han ExtraBold" panose="020B0800000000000000" pitchFamily="34" charset="-128"/>
                <a:ea typeface="Adobe Clean Han ExtraBold" panose="020B0800000000000000" pitchFamily="34" charset="-128"/>
              </a:rPr>
              <a:t>サービス</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ja-JP" sz="1200" dirty="0">
                <a:latin typeface="Adobe Clean Han Normal" panose="020B0400000000000000" pitchFamily="34" charset="-128"/>
                <a:ea typeface="Adobe Clean Han Normal" panose="020B0400000000000000" pitchFamily="34" charset="-128"/>
              </a:rPr>
              <a:t>Adobe Experience Cloud の新機能や修正点について最新の情報を確認できます</a:t>
            </a:r>
            <a:br>
              <a:rPr lang="ja-JP" sz="1200" dirty="0">
                <a:latin typeface="Adobe Clean Han Normal" panose="020B0400000000000000" pitchFamily="34" charset="-128"/>
                <a:ea typeface="Adobe Clean Han Normal" panose="020B0400000000000000" pitchFamily="34" charset="-128"/>
              </a:rPr>
            </a:br>
            <a:endParaRPr lang="ja-JP" sz="1200" dirty="0">
              <a:latin typeface="Adobe Clean Han Normal" panose="020B0400000000000000" pitchFamily="34" charset="-128"/>
              <a:ea typeface="Adobe Clean Han Normal" panose="020B0400000000000000" pitchFamily="34" charset="-128"/>
            </a:endParaRPr>
          </a:p>
          <a:p>
            <a:pPr algn="ctr"/>
            <a:r>
              <a:rPr lang="ja-JP" sz="1200" dirty="0">
                <a:solidFill>
                  <a:srgbClr val="308FFF"/>
                </a:solidFill>
                <a:latin typeface="Adobe Clean Han Normal" panose="020B0400000000000000" pitchFamily="34" charset="-128"/>
                <a:ea typeface="Adobe Clean Han Normal" panose="020B0400000000000000" pitchFamily="34" charset="-128"/>
                <a:hlinkClick r:id="rId5"/>
              </a:rPr>
              <a:t>詳細情報</a:t>
            </a: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00000" cy="584775"/>
          </a:xfrm>
          <a:prstGeom prst="rect">
            <a:avLst/>
          </a:prstGeom>
        </p:spPr>
        <p:txBody>
          <a:bodyPr wrap="square">
            <a:spAutoFit/>
          </a:bodyPr>
          <a:lstStyle/>
          <a:p>
            <a:pPr algn="ctr"/>
            <a:r>
              <a:rPr lang="ja-JP" sz="1600" dirty="0">
                <a:latin typeface="Adobe Clean Han ExtraBold" panose="020B0800000000000000" pitchFamily="34" charset="-128"/>
                <a:ea typeface="Adobe Clean Han ExtraBold" panose="020B0800000000000000" pitchFamily="34" charset="-128"/>
              </a:rPr>
              <a:t>Experience Cloud リリースノート - 早期アクセス</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ja-JP" sz="2000" dirty="0">
                <a:solidFill>
                  <a:srgbClr val="00B0F0"/>
                </a:solidFill>
                <a:latin typeface="Adobe Clean Han Normal" panose="020B0400000000000000" pitchFamily="34" charset="-128"/>
                <a:ea typeface="Adobe Clean Han Normal" panose="020B0400000000000000" pitchFamily="34" charset="-128"/>
                <a:hlinkClick r:id="rId2">
                  <a:extLst>
                    <a:ext uri="{A12FA001-AC4F-418D-AE19-62706E023703}">
                      <ahyp:hlinkClr xmlns:ahyp="http://schemas.microsoft.com/office/drawing/2018/hyperlinkcolor" val="tx"/>
                    </a:ext>
                  </a:extLst>
                </a:hlinkClick>
              </a:rPr>
              <a:t>Experience League</a:t>
            </a:r>
            <a:r>
              <a:rPr lang="ja-JP" sz="2000" dirty="0">
                <a:latin typeface="Adobe Clean Han Normal" panose="020B0400000000000000" pitchFamily="34" charset="-128"/>
                <a:ea typeface="Adobe Clean Han Normal" panose="020B0400000000000000" pitchFamily="34" charset="-128"/>
              </a:rPr>
              <a:t> は、セルフサービスまたは講師によるトレーニング、</a:t>
            </a:r>
            <a:br>
              <a:rPr lang="sk-SK" altLang="ja-JP" sz="2000" dirty="0">
                <a:latin typeface="Adobe Clean Han Normal" panose="020B0400000000000000" pitchFamily="34" charset="-128"/>
                <a:ea typeface="Adobe Clean Han Normal" panose="020B0400000000000000" pitchFamily="34" charset="-128"/>
              </a:rPr>
            </a:br>
            <a:r>
              <a:rPr lang="ja-JP" sz="2000" dirty="0">
                <a:latin typeface="Adobe Clean Han Normal" panose="020B0400000000000000" pitchFamily="34" charset="-128"/>
                <a:ea typeface="Adobe Clean Han Normal" panose="020B0400000000000000" pitchFamily="34" charset="-128"/>
              </a:rPr>
              <a:t>コミュニティ、その他のサポートなど、パーソナライズされた成功への道筋に沿って、お客様が学習し、繋がり、成長できる、統合された場所です。</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94110"/>
            <a:chOff x="307088" y="439688"/>
            <a:chExt cx="2659381"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ja-JP" sz="1200" dirty="0">
                  <a:solidFill>
                    <a:srgbClr val="00B0F0"/>
                  </a:solidFill>
                  <a:latin typeface="+mn-lt"/>
                  <a:ea typeface="MS Mincho"/>
                </a:rPr>
                <a:t>experienceleague.adobe.com</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sz="1200" dirty="0">
                  <a:solidFill>
                    <a:schemeClr val="bg1"/>
                  </a:solidFill>
                  <a:latin typeface="Adobe Clean Han Regular" panose="020B0500000000000000" pitchFamily="34" charset="-128"/>
                  <a:ea typeface="Adobe Clean Han Regular" panose="020B0500000000000000" pitchFamily="34" charset="-128"/>
                </a:rPr>
                <a:t>学習し、繋がり、成長できる場所</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A screenshot of a cell phone&#10;&#10;Description automatically generated">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アドビエキスパート監修の</a:t>
                  </a:r>
                </a:p>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ガイド付き学習</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A screenshot of a cell phone&#10;&#10;Description automatically generated">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迅速に答えが得られる製品のガイドやサポート記事</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A screenshot of a computer&#10;&#10;Description automatically generated">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エキスパートや学習仲間の</a:t>
                  </a:r>
                  <a:br>
                    <a:rPr lang="ja-JP" sz="1400" dirty="0">
                      <a:solidFill>
                        <a:srgbClr val="FFFFFF"/>
                      </a:solidFill>
                      <a:latin typeface="Adobe Clean Han ExtraBold" panose="020B0800000000000000" pitchFamily="34" charset="-128"/>
                      <a:ea typeface="Adobe Clean Han ExtraBold" panose="020B0800000000000000" pitchFamily="34" charset="-128"/>
                    </a:rPr>
                  </a:br>
                  <a:r>
                    <a:rPr lang="ja-JP" sz="1400" dirty="0">
                      <a:solidFill>
                        <a:srgbClr val="FFFFFF"/>
                      </a:solidFill>
                      <a:latin typeface="Adobe Clean Han ExtraBold" panose="020B0800000000000000" pitchFamily="34" charset="-128"/>
                      <a:ea typeface="Adobe Clean Han ExtraBold" panose="020B0800000000000000" pitchFamily="34" charset="-128"/>
                    </a:rPr>
                    <a:t>コミュニティ</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A screenshot of a social media post&#10;&#10;Description automatically generated">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656590"/>
              </a:xfrm>
              <a:prstGeom prst="rect">
                <a:avLst/>
              </a:prstGeom>
            </p:spPr>
            <p:txBody>
              <a:bodyPr wrap="square">
                <a:spAutoFit/>
              </a:bodyPr>
              <a:lstStyle/>
              <a:p>
                <a:pPr>
                  <a:lnSpc>
                    <a:spcPts val="2200"/>
                  </a:lnSpc>
                  <a:defRPr/>
                </a:pPr>
                <a:r>
                  <a:rPr lang="ja-JP" sz="2000" b="1" dirty="0">
                    <a:solidFill>
                      <a:srgbClr val="000000"/>
                    </a:solidFill>
                    <a:latin typeface="Adobe Clean Han Regular" panose="020B0500000000000000" pitchFamily="34" charset="-128"/>
                    <a:ea typeface="Adobe Clean Han Regular" panose="020B0500000000000000" pitchFamily="34" charset="-128"/>
                  </a:rPr>
                  <a:t>Experience League はモバイルに対応しています</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ja-JP" sz="2000" b="1" dirty="0">
                    <a:solidFill>
                      <a:srgbClr val="000000"/>
                    </a:solidFill>
                    <a:latin typeface="Adobe Clean Han Regular" panose="020B0500000000000000" pitchFamily="34" charset="-128"/>
                    <a:ea typeface="Adobe Clean Han Regular" panose="020B0500000000000000" pitchFamily="34" charset="-128"/>
                  </a:rPr>
                  <a:t>Experience League は多言語に対応しています</a:t>
                </a:r>
                <a:r>
                  <a:rPr lang="sk-SK" altLang="ja-JP" sz="2000" b="1" dirty="0">
                    <a:solidFill>
                      <a:srgbClr val="000000"/>
                    </a:solidFill>
                    <a:latin typeface="Adobe Clean Han Regular" panose="020B0500000000000000" pitchFamily="34" charset="-128"/>
                    <a:ea typeface="Adobe Clean Han Regular" panose="020B0500000000000000" pitchFamily="34" charset="-128"/>
                  </a:rPr>
                  <a:t> </a:t>
                </a:r>
                <a:r>
                  <a:rPr lang="ja-JP" sz="2000" b="1" dirty="0">
                    <a:solidFill>
                      <a:srgbClr val="000000"/>
                    </a:solidFill>
                    <a:latin typeface="Adobe Clean Han Regular" panose="020B0500000000000000" pitchFamily="34" charset="-128"/>
                    <a:ea typeface="Adobe Clean Han Regular" panose="020B0500000000000000" pitchFamily="34" charset="-128"/>
                  </a:rPr>
                  <a:t>（12 言語）</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A screenshot of a cell phone&#10;&#10;Description automatically generated">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A screenshot of a cell phone&#10;&#10;Description automatically generated">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A screenshot of a cell phone&#10;&#10;Description automatically generated">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A screenshot of a cell phone&#10;&#10;Description automatically generated">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8121080" cy="646189"/>
          </a:xfrm>
          <a:prstGeom prst="rect">
            <a:avLst/>
          </a:prstGeom>
        </p:spPr>
        <p:txBody>
          <a:bodyPr/>
          <a:lstStyle/>
          <a:p>
            <a:r>
              <a:rPr lang="ja-JP" sz="1800" dirty="0">
                <a:latin typeface="Adobe Clean Han ExtraBold" panose="020B0800000000000000" pitchFamily="34" charset="-128"/>
                <a:ea typeface="Adobe Clean Han ExtraBold" panose="020B0800000000000000" pitchFamily="34" charset="-128"/>
              </a:rPr>
              <a:t>Adobe Experience Cloud：</a:t>
            </a:r>
            <a:r>
              <a:rPr lang="ja-JP" sz="1800" dirty="0">
                <a:solidFill>
                  <a:srgbClr val="1A1A1A"/>
                </a:solidFill>
                <a:latin typeface="Adobe Clean Han Normal" panose="020B0400000000000000" pitchFamily="34" charset="-128"/>
                <a:ea typeface="Adobe Clean Han Normal" panose="020B0400000000000000" pitchFamily="34" charset="-128"/>
              </a:rPr>
              <a:t>キャンペーン作成や広告管理のほか、事業内容を詳細に把握するための各種ソリューションを統合したセットです。</a:t>
            </a:r>
            <a:r>
              <a:rPr lang="ja-JP" sz="1600" dirty="0">
                <a:solidFill>
                  <a:srgbClr val="F8271A"/>
                </a:solidFill>
                <a:latin typeface="Adobe Clean Han Normal" panose="020B0400000000000000" pitchFamily="34" charset="-128"/>
                <a:ea typeface="Adobe Clean Han Normal" panose="020B0400000000000000" pitchFamily="34" charset="-128"/>
                <a:hlinkClick r:id="rId3">
                  <a:extLst>
                    <a:ext uri="{A12FA001-AC4F-418D-AE19-62706E023703}">
                      <ahyp:hlinkClr xmlns:ahyp="http://schemas.microsoft.com/office/drawing/2018/hyperlinkcolor" val="tx"/>
                    </a:ext>
                  </a:extLst>
                </a:hlinkClick>
              </a:rPr>
              <a:t>詳細情報</a:t>
            </a: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328162"/>
            <a:ext cx="2800992" cy="523220"/>
          </a:xfrm>
          <a:prstGeom prst="rect">
            <a:avLst/>
          </a:prstGeom>
          <a:noFill/>
        </p:spPr>
        <p:txBody>
          <a:bodyPr wrap="square" rtlCol="0">
            <a:spAutoFit/>
          </a:bodyPr>
          <a:lstStyle/>
          <a:p>
            <a:pPr algn="ctr"/>
            <a:r>
              <a:rPr lang="ja-JP" sz="1400" dirty="0">
                <a:solidFill>
                  <a:srgbClr val="F8271A"/>
                </a:solidFill>
                <a:latin typeface="Adobe Clean Han ExtraBold" panose="020B0800000000000000" pitchFamily="34" charset="-128"/>
                <a:ea typeface="Adobe Clean Han ExtraBold" panose="020B0800000000000000" pitchFamily="34" charset="-128"/>
                <a:hlinkClick r:id="rId4">
                  <a:extLst>
                    <a:ext uri="{A12FA001-AC4F-418D-AE19-62706E023703}">
                      <ahyp:hlinkClr xmlns:ahyp="http://schemas.microsoft.com/office/drawing/2018/hyperlinkcolor" val="tx"/>
                    </a:ext>
                  </a:extLst>
                </a:hlinkClick>
              </a:rPr>
              <a:t>Adobe Experience Cloud チュートリアル</a:t>
            </a: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9171299"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letter on a red background&#10;&#10;Description automatically generated">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Logo, icon&#10;&#10;Description automatically generated">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Logo, icon&#10;&#10;Description automatically generated">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Logo, icon&#10;&#10;Description automatically generated">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Logo, icon&#10;&#10;Description automatically generated">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Logo, icon&#10;&#10;Description automatically generated">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ja-JP">
                <a:solidFill>
                  <a:srgbClr val="FFFFFF"/>
                </a:solidFill>
                <a:latin typeface="Adobe Clean SemiLight" panose="020B0403020404020204" pitchFamily="34" charset="0"/>
                <a:ea typeface="MS Mincho"/>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Logo, icon&#10;&#10;Description automatically generated">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Logo, icon&#10;&#10;Description automatically generated">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Logo, icon&#10;&#10;Description automatically generated">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Logo, icon&#10;&#10;Description automatically generated">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294986" y="1455151"/>
            <a:ext cx="3355084"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ja-JP" sz="1600" dirty="0">
                <a:solidFill>
                  <a:srgbClr val="1A1A1A"/>
                </a:solidFill>
                <a:latin typeface="Adobe Clean Han ExtraBold" panose="020B0800000000000000" pitchFamily="34" charset="-128"/>
                <a:ea typeface="Adobe Clean Han ExtraBold" panose="020B0800000000000000" pitchFamily="34" charset="-128"/>
              </a:rPr>
              <a:t>データインサイトとオーディエンス</a:t>
            </a: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053961" y="1466735"/>
            <a:ext cx="2123977"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600" i="0" u="none" strike="noStrike" cap="none" normalizeH="0" baseline="0" noProof="0" dirty="0">
                <a:ln>
                  <a:noFill/>
                </a:ln>
                <a:solidFill>
                  <a:srgbClr val="1A1A1A"/>
                </a:solidFill>
                <a:uLnTx/>
                <a:uFillTx/>
                <a:latin typeface="Adobe Clean Han ExtraBold" panose="020B0800000000000000" pitchFamily="34" charset="-128"/>
                <a:ea typeface="Adobe Clean Han ExtraBold" panose="020B0800000000000000" pitchFamily="34" charset="-128"/>
                <a:sym typeface="Adobe Clean Light"/>
              </a:rPr>
              <a:t>コンテンツとコマース</a:t>
            </a: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396000" y="2144443"/>
            <a:ext cx="1864418" cy="1020434"/>
            <a:chOff x="1150000" y="2144443"/>
            <a:chExt cx="1864418" cy="1020434"/>
          </a:xfrm>
        </p:grpSpPr>
        <p:pic>
          <p:nvPicPr>
            <p:cNvPr id="113" name="Picture 112" descr="Logo, icon&#10;&#10;Description automatically generated">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150000" y="2723412"/>
              <a:ext cx="1864418"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Experience Manager</a:t>
              </a: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286476" y="2144443"/>
            <a:ext cx="1285063" cy="877307"/>
            <a:chOff x="3546269" y="2144443"/>
            <a:chExt cx="1285063" cy="877307"/>
          </a:xfrm>
        </p:grpSpPr>
        <p:pic>
          <p:nvPicPr>
            <p:cNvPr id="111" name="Picture 110" descr="Logo, icon&#10;&#10;Description automatically generated">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546269" y="2764950"/>
              <a:ext cx="1285063"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Commerce</a:t>
              </a: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053958" y="4261410"/>
            <a:ext cx="2123978"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600" i="0" u="none" strike="noStrike" cap="none" normalizeH="0" baseline="0" noProof="0" dirty="0">
                <a:ln>
                  <a:noFill/>
                </a:ln>
                <a:solidFill>
                  <a:srgbClr val="1A1A1A"/>
                </a:solidFill>
                <a:uLnTx/>
                <a:uFillTx/>
                <a:latin typeface="Adobe Clean Han ExtraBold" panose="020B0800000000000000" pitchFamily="34" charset="-128"/>
                <a:ea typeface="Adobe Clean Han ExtraBold" panose="020B0800000000000000" pitchFamily="34" charset="-128"/>
                <a:sym typeface="Adobe Clean Light"/>
              </a:rPr>
              <a:t>カスタマージャーニー</a:t>
            </a:r>
          </a:p>
        </p:txBody>
      </p:sp>
      <p:sp>
        <p:nvSpPr>
          <p:cNvPr id="116" name="Search">
            <a:extLst>
              <a:ext uri="{FF2B5EF4-FFF2-40B4-BE49-F238E27FC236}">
                <a16:creationId xmlns:a16="http://schemas.microsoft.com/office/drawing/2014/main" id="{E1F3572E-4B57-48E8-AA59-3AD2FBEFE2F5}"/>
              </a:ext>
            </a:extLst>
          </p:cNvPr>
          <p:cNvSpPr txBox="1"/>
          <p:nvPr/>
        </p:nvSpPr>
        <p:spPr>
          <a:xfrm>
            <a:off x="721467" y="5665350"/>
            <a:ext cx="984307"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Target</a:t>
            </a: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Campaign</a:t>
            </a:r>
          </a:p>
        </p:txBody>
      </p:sp>
      <p:sp>
        <p:nvSpPr>
          <p:cNvPr id="118" name="TV">
            <a:extLst>
              <a:ext uri="{FF2B5EF4-FFF2-40B4-BE49-F238E27FC236}">
                <a16:creationId xmlns:a16="http://schemas.microsoft.com/office/drawing/2014/main" id="{866DBC92-C9E8-4E94-A087-2D17A4FD2B52}"/>
              </a:ext>
            </a:extLst>
          </p:cNvPr>
          <p:cNvSpPr txBox="1"/>
          <p:nvPr/>
        </p:nvSpPr>
        <p:spPr>
          <a:xfrm>
            <a:off x="3192861" y="5648532"/>
            <a:ext cx="1141382"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Journey Optimizer</a:t>
            </a:r>
          </a:p>
        </p:txBody>
      </p:sp>
      <p:sp>
        <p:nvSpPr>
          <p:cNvPr id="119" name="Creative">
            <a:extLst>
              <a:ext uri="{FF2B5EF4-FFF2-40B4-BE49-F238E27FC236}">
                <a16:creationId xmlns:a16="http://schemas.microsoft.com/office/drawing/2014/main" id="{7F4EA165-AD2A-403E-8CB7-2373748AFC51}"/>
              </a:ext>
            </a:extLst>
          </p:cNvPr>
          <p:cNvSpPr txBox="1"/>
          <p:nvPr/>
        </p:nvSpPr>
        <p:spPr>
          <a:xfrm>
            <a:off x="4371502" y="5665350"/>
            <a:ext cx="117130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Marketo Engage</a:t>
            </a: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7602763" y="4261410"/>
            <a:ext cx="2739530" cy="31835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ja-JP" sz="1600" dirty="0">
                <a:solidFill>
                  <a:srgbClr val="1A1A1A"/>
                </a:solidFill>
                <a:latin typeface="Adobe Clean Han ExtraBold" panose="020B0800000000000000" pitchFamily="34" charset="-128"/>
                <a:ea typeface="Adobe Clean Han ExtraBold" panose="020B0800000000000000" pitchFamily="34" charset="-128"/>
              </a:rPr>
              <a:t>マーケティングワークフロー</a:t>
            </a: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362308" y="5669103"/>
            <a:ext cx="1220430" cy="256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ja-JP" dirty="0">
                <a:solidFill>
                  <a:srgbClr val="1A1A1A"/>
                </a:solidFill>
                <a:latin typeface="Adobe Clean Han Normal" panose="020B0400000000000000" pitchFamily="34" charset="-128"/>
                <a:ea typeface="Adobe Clean Han Normal" panose="020B0400000000000000" pitchFamily="34" charset="-128"/>
                <a:sym typeface="Adobe Clean Light"/>
              </a:rPr>
              <a:t>Adobe</a:t>
            </a: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 Workfront</a:t>
            </a: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48627" y="2764843"/>
            <a:ext cx="659507"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Analytics</a:t>
            </a: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443172" y="2792404"/>
            <a:ext cx="1651918"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Customer Journey Analytics</a:t>
            </a: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Real-Time CDP</a:t>
            </a: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385910" y="2764843"/>
            <a:ext cx="1301124" cy="44146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1A1A1A"/>
                </a:solidFill>
                <a:uLnTx/>
                <a:uFillTx/>
                <a:latin typeface="Adobe Clean Han Normal" panose="020B0400000000000000" pitchFamily="34" charset="-128"/>
                <a:ea typeface="Adobe Clean Han Normal" panose="020B0400000000000000" pitchFamily="34" charset="-128"/>
                <a:sym typeface="Adobe Clean Light"/>
              </a:rPr>
              <a:t>Adobe Audience Manager</a:t>
            </a: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6752425" cy="1394267"/>
          </a:xfrm>
        </p:spPr>
        <p:txBody>
          <a:bodyPr/>
          <a:lstStyle/>
          <a:p>
            <a:r>
              <a:rPr lang="ja-JP" dirty="0">
                <a:ea typeface="Adobe Clean Han ExtraBold" panose="020B0800000000000000" pitchFamily="34" charset="-128"/>
              </a:rPr>
              <a:t>Premier Support</a:t>
            </a:r>
          </a:p>
          <a:p>
            <a:pPr>
              <a:lnSpc>
                <a:spcPct val="100000"/>
              </a:lnSpc>
            </a:pPr>
            <a:r>
              <a:rPr lang="ja-JP" sz="2000" b="0" dirty="0">
                <a:ea typeface="Adobe Clean Han ExtraBold" panose="020B0800000000000000" pitchFamily="34" charset="-128"/>
              </a:rPr>
              <a:t>種類：</a:t>
            </a:r>
            <a:r>
              <a:rPr lang="ja-JP" sz="2000" b="0" u="sng" dirty="0">
                <a:ea typeface="Adobe Clean Han ExtraBold" panose="020B0800000000000000" pitchFamily="34" charset="-128"/>
              </a:rPr>
              <a:t>ビジネスサポート |  エンタープライズサポート  |  エリートサポート</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sz="1200" i="1" dirty="0">
                <a:solidFill>
                  <a:srgbClr val="5F5F5F"/>
                </a:solidFill>
                <a:latin typeface="Adobe Clean Han Normal" panose="020B0400000000000000" pitchFamily="34" charset="-128"/>
                <a:ea typeface="Adobe Clean Han Normal" panose="020B0400000000000000" pitchFamily="34" charset="-128"/>
                <a:cs typeface="Arial"/>
                <a:hlinkClick r:id="rId2"/>
              </a:rPr>
              <a:t>https://adobe.ly/businesssupport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ja-JP" dirty="0">
                <a:ea typeface="Adobe Clean Han ExtraBold" panose="020B0800000000000000" pitchFamily="34" charset="-128"/>
              </a:rPr>
              <a:t>ビジネスサポート</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2468268969"/>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altLang="en-US" sz="1600" dirty="0">
                          <a:solidFill>
                            <a:schemeClr val="bg1"/>
                          </a:solidFill>
                          <a:latin typeface="Adobe Clean Han ExtraBold" panose="020B0800000000000000" pitchFamily="34" charset="-128"/>
                          <a:ea typeface="Adobe Clean Han ExtraBold" panose="020B0800000000000000" pitchFamily="34" charset="-128"/>
                        </a:rPr>
                        <a:t>担当</a:t>
                      </a:r>
                      <a:r>
                        <a:rPr lang="ja-JP" sz="1600" dirty="0">
                          <a:solidFill>
                            <a:schemeClr val="bg1"/>
                          </a:solidFill>
                          <a:latin typeface="Adobe Clean Han ExtraBold" panose="020B0800000000000000" pitchFamily="34" charset="-128"/>
                          <a:ea typeface="Adobe Clean Han ExtraBold" panose="020B0800000000000000" pitchFamily="34" charset="-128"/>
                        </a:rPr>
                        <a:t>チームと特長</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担当</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エキスパート</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アカウントサポートリード</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サポート</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オンラインサポート</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altLang="en-US"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営業時間内</a:t>
                      </a:r>
                      <a:endParaRPr kumimoji="0" lang="ja-JP"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24 時間年中無休の P1 の問題のサポート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サポート対象ユーザー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電話サポート（ライブ）</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エスカレーション管理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レベルと特長</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52519"/>
            <a:ext cx="7180653" cy="646331"/>
          </a:xfrm>
          <a:prstGeom prst="rect">
            <a:avLst/>
          </a:prstGeom>
          <a:noFill/>
        </p:spPr>
        <p:txBody>
          <a:bodyPr wrap="square">
            <a:spAutoFit/>
          </a:bodyPr>
          <a:lstStyle/>
          <a:p>
            <a:r>
              <a:rPr lang="ja-JP" sz="1200" dirty="0">
                <a:latin typeface="Adobe Clean Han Normal" panose="020B0400000000000000" pitchFamily="34" charset="-128"/>
                <a:ea typeface="Adobe Clean Han Normal" panose="020B0400000000000000" pitchFamily="34" charset="-128"/>
              </a:rPr>
              <a:t>ドキュメントのオンラインリソースへのアクセス、ベストプラクティスのための他のエキスパートやお客様との連携、ウェビナーシリーズ（Office Hours）を利用できます。また、トラブルシューティングのヒントやテクニックのためのチャネルが複数用意されており、質問やケース申請が可能です。</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オンライン</a:t>
            </a:r>
            <a:br>
              <a:rPr lang="sk-SK"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フォーラム</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16350" cy="461665"/>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000" dirty="0">
                <a:solidFill>
                  <a:srgbClr val="000000"/>
                </a:solidFill>
                <a:latin typeface="Adobe Clean Han Normal" panose="020B0400000000000000" pitchFamily="34" charset="-128"/>
                <a:ea typeface="Adobe Clean Han Normal" panose="020B0400000000000000" pitchFamily="34" charset="-128"/>
              </a:rPr>
              <a:t>24 時間年中無休のコミュニティへのアクセス</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ライブチャット</a:t>
            </a:r>
            <a:br>
              <a:rPr lang="en-US"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サポート*</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7" y="4842291"/>
            <a:ext cx="1195307"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カスタマー</a:t>
            </a:r>
            <a:b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イネーブルメント</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260041"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24 時間年中無休の P1 の電話サポート</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他のお客様と</a:t>
            </a:r>
            <a:br>
              <a:rPr lang="sk-SK" altLang="ja-JP" sz="1200" dirty="0">
                <a:solidFill>
                  <a:srgbClr val="000000"/>
                </a:solidFill>
                <a:latin typeface="Adobe Clean Han Normal" panose="020B0400000000000000" pitchFamily="34" charset="-128"/>
                <a:ea typeface="Adobe Clean Han Normal" panose="020B0400000000000000" pitchFamily="34" charset="-128"/>
              </a:rPr>
            </a:br>
            <a:r>
              <a:rPr lang="ja-JP" sz="1200" dirty="0">
                <a:solidFill>
                  <a:srgbClr val="000000"/>
                </a:solidFill>
                <a:latin typeface="Adobe Clean Han Normal" panose="020B0400000000000000" pitchFamily="34" charset="-128"/>
                <a:ea typeface="Adobe Clean Han Normal" panose="020B0400000000000000" pitchFamily="34" charset="-128"/>
              </a:rPr>
              <a:t>の連携</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Web からのケース申請</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セルフガイドジャーニー</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毎月開催の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製品とリリースのドキュメント</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521939"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アドビエキスパートまたは専任サポートエンジニアと電話で直接会話できます。</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85755"/>
            <a:ext cx="4327960"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https://experienceleaguecommunities.adobe.com/</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https://experienceleague.adobe.com/?lang=ja</a:t>
            </a: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sz="1200"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サポート対象ユーザー：カスタマーサポートとやり取りすることを承認されている 6 名のユーザー</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668486"/>
            <a:ext cx="4818160"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チャットセッションを開始すると、回答やケース申請による支援を受けることができます。</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2" y="4088403"/>
            <a:ext cx="4284963" cy="369332"/>
          </a:xfrm>
          <a:prstGeom prst="rect">
            <a:avLst/>
          </a:prstGeom>
        </p:spPr>
        <p:txBody>
          <a:bodyPr wrap="square">
            <a:spAutoFit/>
          </a:bodyPr>
          <a:lstStyle/>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すべての製品にライブチャットサポートがあるわけではありません。 </a:t>
            </a:r>
          </a:p>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endParaRP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sz="1200" i="1" dirty="0">
                <a:solidFill>
                  <a:srgbClr val="5F5F5F"/>
                </a:solidFill>
                <a:latin typeface="Adobe Clean Han Normal" panose="020B0400000000000000" pitchFamily="34" charset="-128"/>
                <a:ea typeface="Adobe Clean Han Normal" panose="020B0400000000000000" pitchFamily="34" charset="-128"/>
                <a:cs typeface="Arial"/>
                <a:hlinkClick r:id="rId2"/>
              </a:rPr>
              <a:t>https://adobe.ly/</a:t>
            </a:r>
            <a:r>
              <a:rPr lang="ja-JP" sz="1200" dirty="0">
                <a:latin typeface="Adobe Clean Han Normal" panose="020B0400000000000000" pitchFamily="34" charset="-128"/>
                <a:ea typeface="Adobe Clean Han Normal" panose="020B0400000000000000" pitchFamily="34" charset="-128"/>
                <a:cs typeface="+mn-lt"/>
                <a:hlinkClick r:id="rId2"/>
              </a:rPr>
              <a:t>enterprisesupport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ja-JP" sz="2800" dirty="0">
                <a:ea typeface="Adobe Clean Han ExtraBold" panose="020B0800000000000000" pitchFamily="34" charset="-128"/>
              </a:rPr>
              <a:t>エンタープライズサポート</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レベルと特長</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66164"/>
            <a:ext cx="7180653" cy="646331"/>
          </a:xfrm>
          <a:prstGeom prst="rect">
            <a:avLst/>
          </a:prstGeom>
          <a:noFill/>
        </p:spPr>
        <p:txBody>
          <a:bodyPr wrap="square">
            <a:spAutoFit/>
          </a:bodyPr>
          <a:lstStyle/>
          <a:p>
            <a:r>
              <a:rPr lang="ja-JP" sz="1200" dirty="0">
                <a:latin typeface="Adobe Clean Han Normal" panose="020B0400000000000000" pitchFamily="34" charset="-128"/>
                <a:ea typeface="Adobe Clean Han Normal" panose="020B0400000000000000" pitchFamily="34" charset="-128"/>
              </a:rPr>
              <a:t>ドキュメントのオンラインリソースへのアクセス、ベストプラクティスのための他のエキスパートやお客様との連携、ウェビナーシリーズ（Office Hours）を利用できます。また、トラブルシューティングのヒントやテクニックのためのチャネルが複数用意されており、質問やケース申請が可能です。</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オンライン</a:t>
            </a:r>
            <a:br>
              <a:rPr lang="sk-SK"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フォーラム</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16350" cy="461665"/>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000" dirty="0">
                <a:solidFill>
                  <a:srgbClr val="000000"/>
                </a:solidFill>
                <a:latin typeface="Adobe Clean Han Normal" panose="020B0400000000000000" pitchFamily="34" charset="-128"/>
                <a:ea typeface="Adobe Clean Han Normal" panose="020B0400000000000000" pitchFamily="34" charset="-128"/>
              </a:rPr>
              <a:t>24 時間年中無休のコミュニティへのアクセス</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ライブチャット</a:t>
            </a:r>
            <a:br>
              <a:rPr lang="en-US"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サポート*</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7" y="4842291"/>
            <a:ext cx="1126767"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カスタマー</a:t>
            </a:r>
            <a:b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イネーブルメント</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24 時間年中無休の P1 の電話サポート</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他のお客様と</a:t>
            </a:r>
            <a:br>
              <a:rPr lang="sk-SK" altLang="ja-JP" sz="1200" dirty="0">
                <a:solidFill>
                  <a:srgbClr val="000000"/>
                </a:solidFill>
                <a:latin typeface="Adobe Clean Han Normal" panose="020B0400000000000000" pitchFamily="34" charset="-128"/>
                <a:ea typeface="Adobe Clean Han Normal" panose="020B0400000000000000" pitchFamily="34" charset="-128"/>
              </a:rPr>
            </a:br>
            <a:r>
              <a:rPr lang="ja-JP" sz="1200" dirty="0">
                <a:solidFill>
                  <a:srgbClr val="000000"/>
                </a:solidFill>
                <a:latin typeface="Adobe Clean Han Normal" panose="020B0400000000000000" pitchFamily="34" charset="-128"/>
                <a:ea typeface="Adobe Clean Han Normal" panose="020B0400000000000000" pitchFamily="34" charset="-128"/>
              </a:rPr>
              <a:t>の連携</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Web からのケース申請</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668487"/>
            <a:ext cx="4818160"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チャットセッションを開始すると、回答やケース申請による支援を受けることができます。</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セルフガイドジャーニー</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毎月開催の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製品とリリースのドキュメント</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521939"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アドビエキスパートまたは専任サポートエンジニアと電話で直接会話できます。</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81206"/>
            <a:ext cx="4327960"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https://experienceleaguecommunities.adobe.com/</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67342"/>
            <a:ext cx="3167441"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https://experienceleague.adobe.com/?lang=ja</a:t>
            </a: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4032461617"/>
              </p:ext>
            </p:extLst>
          </p:nvPr>
        </p:nvGraphicFramePr>
        <p:xfrm>
          <a:off x="380716" y="930651"/>
          <a:ext cx="3948948" cy="579637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altLang="en-US" sz="1600" dirty="0">
                          <a:solidFill>
                            <a:schemeClr val="bg1"/>
                          </a:solidFill>
                          <a:latin typeface="Adobe Clean Han ExtraBold" panose="020B0800000000000000" pitchFamily="34" charset="-128"/>
                          <a:ea typeface="Adobe Clean Han ExtraBold" panose="020B0800000000000000" pitchFamily="34" charset="-128"/>
                          <a:cs typeface="+mn-cs"/>
                        </a:rPr>
                        <a:t>担当</a:t>
                      </a:r>
                      <a:r>
                        <a:rPr lang="ja-JP" sz="1600" dirty="0">
                          <a:solidFill>
                            <a:schemeClr val="bg1"/>
                          </a:solidFill>
                          <a:latin typeface="Adobe Clean Han ExtraBold" panose="020B0800000000000000" pitchFamily="34" charset="-128"/>
                          <a:ea typeface="Adobe Clean Han ExtraBold" panose="020B0800000000000000" pitchFamily="34" charset="-128"/>
                          <a:cs typeface="+mn-cs"/>
                        </a:rPr>
                        <a:t>チームと特長</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担当</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エキスパート</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専任サポートエンジニア</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サポート</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オンラインサポート</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sz="1400" b="0" i="0" u="none" strike="noStrike" baseline="0" dirty="0">
                          <a:solidFill>
                            <a:schemeClr val="tx1"/>
                          </a:solidFill>
                          <a:latin typeface="Adobe Clean Han ExtraBold" panose="020B0800000000000000" pitchFamily="34" charset="-128"/>
                          <a:ea typeface="MS Mincho"/>
                          <a:cs typeface="+mn-cs"/>
                        </a:rPr>
                        <a:t> </a:t>
                      </a:r>
                      <a:r>
                        <a:rPr kumimoji="0" lang="ja-JP" altLang="en-US"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平日</a:t>
                      </a:r>
                      <a:r>
                        <a:rPr kumimoji="0" lang="en-US" altLang="ja-JP"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24</a:t>
                      </a:r>
                      <a:br>
                        <a:rPr kumimoji="0" lang="en-US" altLang="ja-JP"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br>
                      <a:r>
                        <a:rPr kumimoji="0" lang="ja-JP" altLang="en-US"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時間</a:t>
                      </a:r>
                      <a:endParaRPr kumimoji="0" lang="ja-JP" sz="1400" b="0" i="0" u="none" strike="noStrike" cap="none" normalizeH="0" baseline="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24 時間年中無休の P1 の問題のサポート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サポート対象ユーザー</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電話サポート（ライブ）</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エスカレーション管理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年間のサポートレビュー</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年間のエキスパートセッション</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クラウドサポートアクティビティ – Experience Manager as Cloud</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フィールド</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Launch Advisory サービス – 製品導入の初年度</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120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フィールドサービスアクティビティ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4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088404"/>
            <a:ext cx="4189430" cy="369332"/>
          </a:xfrm>
          <a:prstGeom prst="rect">
            <a:avLst/>
          </a:prstGeom>
        </p:spPr>
        <p:txBody>
          <a:bodyPr wrap="square">
            <a:spAutoFit/>
          </a:bodyPr>
          <a:lstStyle/>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すべての製品にライブチャットサポートがあるわけではありません。 </a:t>
            </a:r>
          </a:p>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endParaRP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sz="1200"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サポート対象ユーザー：カスタマーサポートとやり取りすることを承認されている 10 名のユーザー</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sz="1200" i="1" dirty="0">
                <a:solidFill>
                  <a:srgbClr val="5F5F5F"/>
                </a:solidFill>
                <a:latin typeface="Adobe Clean Han Normal" panose="020B0400000000000000" pitchFamily="34" charset="-128"/>
                <a:ea typeface="Adobe Clean Han Normal" panose="020B0400000000000000" pitchFamily="34" charset="-128"/>
                <a:cs typeface="Arial"/>
                <a:hlinkClick r:id="rId2"/>
              </a:rPr>
              <a:t>https://adobe.ly/</a:t>
            </a:r>
            <a:r>
              <a:rPr lang="ja-JP" sz="1200" dirty="0">
                <a:latin typeface="Adobe Clean Han Normal" panose="020B0400000000000000" pitchFamily="34" charset="-128"/>
                <a:ea typeface="Adobe Clean Han Normal" panose="020B0400000000000000" pitchFamily="34" charset="-128"/>
                <a:cs typeface="+mn-lt"/>
                <a:hlinkClick r:id="rId2"/>
              </a:rPr>
              <a:t>elitesupport</a:t>
            </a:r>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ja-JP" sz="2800" dirty="0">
                <a:ea typeface="Adobe Clean Han ExtraBold" panose="020B0800000000000000" pitchFamily="34" charset="-128"/>
              </a:rPr>
              <a:t>エリートサポート</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レベルと特長</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947966"/>
            <a:ext cx="7180653" cy="646331"/>
          </a:xfrm>
          <a:prstGeom prst="rect">
            <a:avLst/>
          </a:prstGeom>
          <a:noFill/>
        </p:spPr>
        <p:txBody>
          <a:bodyPr wrap="square">
            <a:spAutoFit/>
          </a:bodyPr>
          <a:lstStyle/>
          <a:p>
            <a:r>
              <a:rPr lang="ja-JP" sz="1200" dirty="0">
                <a:latin typeface="Adobe Clean Han Normal" panose="020B0400000000000000" pitchFamily="34" charset="-128"/>
                <a:ea typeface="Adobe Clean Han Normal" panose="020B0400000000000000" pitchFamily="34" charset="-128"/>
              </a:rPr>
              <a:t>ドキュメントのオンラインリソースへのアクセス、ベストプラクティスのための他のエキスパートやお客様との連携、ウェビナーシリーズ（Office Hours）を利用できます。また、トラブルシューティングのヒントやテクニックのためのチャネルが複数用意されており、質問やケース申請が可能です。</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オンラインサポート</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オンライン</a:t>
            </a:r>
            <a:br>
              <a:rPr lang="sk-SK" alt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フォーラム</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16348" cy="461665"/>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000" dirty="0">
                <a:solidFill>
                  <a:srgbClr val="000000"/>
                </a:solidFill>
                <a:latin typeface="Adobe Clean Han Normal" panose="020B0400000000000000" pitchFamily="34" charset="-128"/>
                <a:ea typeface="Adobe Clean Han Normal" panose="020B0400000000000000" pitchFamily="34" charset="-128"/>
              </a:rPr>
              <a:t>24 時間年中無休のコミュニティへのアクセス</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ライブチャット</a:t>
            </a:r>
            <a:br>
              <a:rPr lang="en-US" altLang="ja-JP" sz="110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a:solidFill>
                  <a:schemeClr val="tx1">
                    <a:lumMod val="75000"/>
                    <a:lumOff val="25000"/>
                  </a:schemeClr>
                </a:solidFill>
                <a:latin typeface="Adobe Clean Han ExtraBold" panose="020B0800000000000000" pitchFamily="34" charset="-128"/>
                <a:ea typeface="Adobe Clean Han ExtraBold" panose="020B0800000000000000" pitchFamily="34" charset="-128"/>
              </a:rPr>
              <a:t>サ</a:t>
            </a: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ポート*</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7" y="4842291"/>
            <a:ext cx="1195311"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カスタマー</a:t>
            </a:r>
            <a:b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br>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イネーブルメント</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260040" cy="338554"/>
          </a:xfrm>
          <a:prstGeom prst="rect">
            <a:avLst/>
          </a:prstGeom>
          <a:noFill/>
        </p:spPr>
        <p:txBody>
          <a:bodyPr wrap="square" lIns="0" tIns="0" rIns="0" bIns="0" rtlCol="0">
            <a:spAutoFit/>
          </a:bodyPr>
          <a:lstStyle/>
          <a:p>
            <a:r>
              <a:rPr lang="ja-JP" sz="1100" dirty="0">
                <a:solidFill>
                  <a:schemeClr val="tx1">
                    <a:lumMod val="75000"/>
                    <a:lumOff val="25000"/>
                  </a:schemeClr>
                </a:solidFill>
                <a:latin typeface="Adobe Clean Han ExtraBold" panose="020B0800000000000000" pitchFamily="34" charset="-128"/>
                <a:ea typeface="Adobe Clean Han ExtraBold" panose="020B0800000000000000" pitchFamily="34" charset="-128"/>
              </a:rPr>
              <a:t>24 時間年中無休の P1 の電話サポート</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dirty="0">
                <a:solidFill>
                  <a:srgbClr val="000000"/>
                </a:solidFill>
                <a:latin typeface="Adobe Clean Han Normal" panose="020B0400000000000000" pitchFamily="34" charset="-128"/>
                <a:ea typeface="Adobe Clean Han Normal" panose="020B0400000000000000" pitchFamily="34" charset="-128"/>
              </a:rPr>
              <a:t>他のお客様と</a:t>
            </a:r>
            <a:br>
              <a:rPr lang="sk-SK" altLang="ja-JP" sz="1200" dirty="0">
                <a:solidFill>
                  <a:srgbClr val="000000"/>
                </a:solidFill>
                <a:latin typeface="Adobe Clean Han Normal" panose="020B0400000000000000" pitchFamily="34" charset="-128"/>
                <a:ea typeface="Adobe Clean Han Normal" panose="020B0400000000000000" pitchFamily="34" charset="-128"/>
              </a:rPr>
            </a:br>
            <a:r>
              <a:rPr lang="ja-JP" sz="1200" dirty="0">
                <a:solidFill>
                  <a:srgbClr val="000000"/>
                </a:solidFill>
                <a:latin typeface="Adobe Clean Han Normal" panose="020B0400000000000000" pitchFamily="34" charset="-128"/>
                <a:ea typeface="Adobe Clean Han Normal" panose="020B0400000000000000" pitchFamily="34" charset="-128"/>
              </a:rPr>
              <a:t>の連携</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Web からのケース申請</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668480"/>
            <a:ext cx="4818160"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チャットセッションを開始すると、回答やケース申請による支援を受けることができます。</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セルフガイドジャーニー</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毎月開催の Office Hours</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ja-JP" sz="1200">
                <a:solidFill>
                  <a:srgbClr val="000000"/>
                </a:solidFill>
                <a:latin typeface="Adobe Clean Han Normal" panose="020B0400000000000000" pitchFamily="34" charset="-128"/>
                <a:ea typeface="Adobe Clean Han Normal" panose="020B0400000000000000" pitchFamily="34" charset="-128"/>
              </a:rPr>
              <a:t>製品とリリースのドキュメント</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470157" cy="369332"/>
          </a:xfrm>
          <a:prstGeom prst="rect">
            <a:avLst/>
          </a:prstGeom>
          <a:noFill/>
        </p:spPr>
        <p:txBody>
          <a:bodyPr wrap="square" lIns="0" tIns="0" rIns="0" bIns="0" rtlCol="0">
            <a:spAutoFit/>
          </a:bodyPr>
          <a:lstStyle/>
          <a:p>
            <a:pPr lvl="0">
              <a:spcBef>
                <a:spcPts val="600"/>
              </a:spcBef>
              <a:defRPr/>
            </a:pPr>
            <a:r>
              <a:rPr lang="ja-JP" sz="1200" dirty="0">
                <a:solidFill>
                  <a:srgbClr val="000000"/>
                </a:solidFill>
                <a:latin typeface="Adobe Clean Han Normal" panose="020B0400000000000000" pitchFamily="34" charset="-128"/>
                <a:ea typeface="Adobe Clean Han Normal" panose="020B0400000000000000" pitchFamily="34" charset="-128"/>
              </a:rPr>
              <a:t>アドビエキスパートまたは専任サポートエンジニアと電話で直接会話できます。</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90307"/>
            <a:ext cx="4327960" cy="230832"/>
          </a:xfrm>
          <a:prstGeom prst="rect">
            <a:avLst/>
          </a:prstGeom>
        </p:spPr>
        <p:txBody>
          <a:bodyPr wrap="square">
            <a:spAutoFit/>
          </a:bodyPr>
          <a:lstStyle/>
          <a:p>
            <a:r>
              <a:rPr lang="ja-JP" sz="900" dirty="0">
                <a:solidFill>
                  <a:schemeClr val="accent2"/>
                </a:solidFill>
                <a:latin typeface="Adobe Clean Han Normal" panose="020B0400000000000000" pitchFamily="34" charset="-128"/>
                <a:ea typeface="Adobe Clean Han Normal" panose="020B0400000000000000" pitchFamily="34" charset="-128"/>
              </a:rPr>
              <a:t>https://experienceleaguecommunities.adobe.com/</a:t>
            </a:r>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62796"/>
            <a:ext cx="3167441" cy="230832"/>
          </a:xfrm>
          <a:prstGeom prst="rect">
            <a:avLst/>
          </a:prstGeom>
        </p:spPr>
        <p:txBody>
          <a:bodyPr wrap="square">
            <a:spAutoFit/>
          </a:bodyPr>
          <a:lstStyle/>
          <a:p>
            <a:r>
              <a:rPr lang="ja-JP" sz="900">
                <a:solidFill>
                  <a:schemeClr val="accent2"/>
                </a:solidFill>
                <a:latin typeface="Adobe Clean Han Normal" panose="020B0400000000000000" pitchFamily="34" charset="-128"/>
                <a:ea typeface="Adobe Clean Han Normal" panose="020B0400000000000000" pitchFamily="34" charset="-128"/>
              </a:rPr>
              <a:t>https://experienceleague.adobe.com/?lang=ja</a:t>
            </a:r>
          </a:p>
        </p:txBody>
      </p:sp>
      <p:sp>
        <p:nvSpPr>
          <p:cNvPr id="46" name="Rectangle 45">
            <a:extLst>
              <a:ext uri="{FF2B5EF4-FFF2-40B4-BE49-F238E27FC236}">
                <a16:creationId xmlns:a16="http://schemas.microsoft.com/office/drawing/2014/main" id="{C23DD36F-5A9B-4622-9E6B-7A14A28C560D}"/>
              </a:ext>
            </a:extLst>
          </p:cNvPr>
          <p:cNvSpPr/>
          <p:nvPr/>
        </p:nvSpPr>
        <p:spPr>
          <a:xfrm>
            <a:off x="6828862" y="4088397"/>
            <a:ext cx="3925573" cy="369332"/>
          </a:xfrm>
          <a:prstGeom prst="rect">
            <a:avLst/>
          </a:prstGeom>
        </p:spPr>
        <p:txBody>
          <a:bodyPr wrap="square">
            <a:spAutoFit/>
          </a:bodyPr>
          <a:lstStyle/>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すべての製品にライブチャットサポートがあるわけではありません。 </a:t>
            </a:r>
          </a:p>
          <a:p>
            <a:r>
              <a:rPr lang="ja-JP" altLang="en-US"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900" i="1" dirty="0">
              <a:solidFill>
                <a:schemeClr val="tx1">
                  <a:lumMod val="50000"/>
                  <a:lumOff val="50000"/>
                </a:schemeClr>
              </a:solidFill>
              <a:latin typeface="Adobe Clean Han Normal" panose="020B0400000000000000" pitchFamily="34" charset="-128"/>
              <a:ea typeface="Adobe Clean Han Normal" panose="020B0400000000000000" pitchFamily="34" charset="-128"/>
            </a:endParaRP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1395118491"/>
              </p:ext>
            </p:extLst>
          </p:nvPr>
        </p:nvGraphicFramePr>
        <p:xfrm>
          <a:off x="375367" y="930653"/>
          <a:ext cx="3962786" cy="5561133"/>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46850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ja-JP" altLang="en-US" sz="1600" dirty="0">
                          <a:solidFill>
                            <a:schemeClr val="bg1"/>
                          </a:solidFill>
                          <a:latin typeface="Adobe Clean Han ExtraBold" panose="020B0800000000000000" pitchFamily="34" charset="-128"/>
                          <a:ea typeface="Adobe Clean Han ExtraBold" panose="020B0800000000000000" pitchFamily="34" charset="-128"/>
                          <a:cs typeface="+mn-cs"/>
                        </a:rPr>
                        <a:t>担当</a:t>
                      </a:r>
                      <a:r>
                        <a:rPr lang="ja-JP" sz="1600" dirty="0">
                          <a:solidFill>
                            <a:schemeClr val="bg1"/>
                          </a:solidFill>
                          <a:latin typeface="Adobe Clean Han ExtraBold" panose="020B0800000000000000" pitchFamily="34" charset="-128"/>
                          <a:ea typeface="Adobe Clean Han ExtraBold" panose="020B0800000000000000" pitchFamily="34" charset="-128"/>
                          <a:cs typeface="+mn-cs"/>
                        </a:rPr>
                        <a:t>チームと特長</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l" rtl="0"/>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35728">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担当</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エキスパート</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専任サポートエンジニア</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7164">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テクニカルアカウントマネージャー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335785">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サポート</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オンラインサポート</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altLang="en-US"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平日</a:t>
                      </a:r>
                      <a:r>
                        <a:rPr kumimoji="0" lang="en-US" altLang="ja-JP"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24</a:t>
                      </a:r>
                      <a:r>
                        <a:rPr kumimoji="0" lang="ja-JP" altLang="en-US"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時間</a:t>
                      </a:r>
                      <a:endParaRPr kumimoji="0" lang="ja-JP" sz="10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35728">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24 時間年中無休の P1 の問題のサポート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357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サポート対象ユーザー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35728">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電話サポート（ライブ）</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388166">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エスカレーション管理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39245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年間のサービスレビュー</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39245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年間のエキスパートセッション</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388166">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イベント管理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39245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環境レビュー、メンテナンスとモニタリング</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39245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リリース、移行、アップグレード、</a:t>
                      </a:r>
                      <a:br>
                        <a:rPr lang="sk-SK" alt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b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製品ロードマップのレビュー</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392451">
                <a:tc vMerge="1">
                  <a:txBody>
                    <a:bodyPr/>
                    <a:lstStyle/>
                    <a:p>
                      <a:pPr marL="182880" algn="l" rtl="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クラウドサポートアクティビティ – Experience Manager as Cloud</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39245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フィールド</a:t>
                      </a:r>
                      <a:b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br>
                      <a:r>
                        <a:rPr lang="ja-JP" sz="1400" b="0" i="0" dirty="0">
                          <a:solidFill>
                            <a:schemeClr val="bg1"/>
                          </a:solidFill>
                          <a:latin typeface="Adobe Clean Han ExtraBold" panose="020B0800000000000000" pitchFamily="34" charset="-128"/>
                          <a:ea typeface="Adobe Clean Han ExtraBold" panose="020B0800000000000000" pitchFamily="34" charset="-128"/>
                          <a:cs typeface="+mn-cs"/>
                        </a:rPr>
                        <a:t>サービス</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Launch Advisory サービス – 製品導入の初年度</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MS Mincho"/>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35728">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ja-JP" sz="950" b="0" i="0" dirty="0">
                          <a:solidFill>
                            <a:schemeClr val="tx1">
                              <a:lumMod val="75000"/>
                              <a:lumOff val="25000"/>
                            </a:schemeClr>
                          </a:solidFill>
                          <a:latin typeface="Adobe Clean Han Normal" panose="020B0400000000000000" pitchFamily="34" charset="-128"/>
                          <a:ea typeface="Adobe Clean Han Normal" panose="020B0400000000000000" pitchFamily="34" charset="-128"/>
                          <a:cs typeface="+mn-cs"/>
                        </a:rPr>
                        <a:t>フィールドサービスアクティビティ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ja-JP" sz="1200" b="0" i="0" u="none" strike="noStrike" cap="none" normalizeH="0" baseline="0" noProof="0" dirty="0">
                          <a:ln>
                            <a:noFill/>
                          </a:ln>
                          <a:solidFill>
                            <a:srgbClr val="000000"/>
                          </a:solidFill>
                          <a:uLnTx/>
                          <a:uFillTx/>
                          <a:latin typeface="Adobe Clean Han ExtraBold" panose="020B0800000000000000" pitchFamily="34" charset="-128"/>
                          <a:ea typeface="Adobe Clean Han ExtraBold" panose="020B0800000000000000" pitchFamily="34" charset="-128"/>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ja-JP" sz="1200" b="0" i="0" u="none" strike="noStrike" cap="none" normalizeH="0" baseline="0" noProof="0" dirty="0">
                  <a:ln>
                    <a:noFill/>
                  </a:ln>
                  <a:solidFill>
                    <a:srgbClr val="FFFFFF"/>
                  </a:solidFill>
                  <a:uLnTx/>
                  <a:uFillTx/>
                  <a:latin typeface="Adobe Clean Han ExtraBold" panose="020B0800000000000000" pitchFamily="34" charset="-128"/>
                  <a:ea typeface="Adobe Clean Han ExtraBold" panose="020B0800000000000000" pitchFamily="34" charset="-128"/>
                </a:rPr>
                <a:t>サポート対象ユーザー：カスタマーサポートとやり取りすることを承認されている 15 名のユーザー</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ja-JP" dirty="0">
                <a:latin typeface="Adobe Clean Han ExtraBold" panose="020B0800000000000000" pitchFamily="34" charset="-128"/>
                <a:ea typeface="Adobe Clean Han ExtraBold" panose="020B0800000000000000" pitchFamily="34" charset="-128"/>
              </a:rPr>
              <a:t>カスタマーサポートガイドライン</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1600" dirty="0">
                <a:latin typeface="Adobe Clean Han Normal" panose="020B0400000000000000" pitchFamily="34" charset="-128"/>
                <a:ea typeface="Adobe Clean Han Normal" panose="020B0400000000000000" pitchFamily="34" charset="-128"/>
              </a:rPr>
              <a:t>このガイドに記載されているポータルやエイリアスを活用すると、多種多様な情報やサポートリソースにアクセスできます。</a:t>
            </a:r>
            <a:br>
              <a:rPr lang="sk-SK" altLang="ja-JP" sz="1600" dirty="0">
                <a:latin typeface="Adobe Clean Han Normal" panose="020B0400000000000000" pitchFamily="34" charset="-128"/>
                <a:ea typeface="Adobe Clean Han Normal" panose="020B0400000000000000" pitchFamily="34" charset="-128"/>
              </a:rPr>
            </a:br>
            <a:r>
              <a:rPr lang="ja-JP" sz="1600" dirty="0">
                <a:latin typeface="Adobe Clean Han Normal" panose="020B0400000000000000" pitchFamily="34" charset="-128"/>
                <a:ea typeface="Adobe Clean Han Normal" panose="020B0400000000000000" pitchFamily="34" charset="-128"/>
              </a:rPr>
              <a:t>オープン中のチケットの表示や、新しいチケットの申請、カスタマーサポートへの問い合わせも可能です。</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カスタマーサポートに含まれるもの</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456826"/>
          </a:xfrm>
          <a:prstGeom prst="rect">
            <a:avLst/>
          </a:prstGeom>
          <a:noFill/>
        </p:spPr>
        <p:txBody>
          <a:bodyPr wrap="square" lIns="91440" tIns="45720" rIns="91440" bIns="45720" anchor="t">
            <a:spAutoFit/>
          </a:bodyPr>
          <a:lstStyle/>
          <a:p>
            <a:pPr>
              <a:lnSpc>
                <a:spcPct val="110000"/>
              </a:lnSpc>
              <a:spcBef>
                <a:spcPts val="300"/>
              </a:spcBef>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サポートされている設定で発生した製品の問題のトラブルシューティング</a:t>
            </a:r>
            <a:r>
              <a:rPr lang="ja-JP" sz="155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リモート診断</a:t>
            </a:r>
            <a:r>
              <a:rPr lang="ja-JP" sz="155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サポートパッケージをカスタマイズするために用意されている、追加のサービス機能強化</a:t>
            </a:r>
          </a:p>
          <a:p>
            <a:pPr marL="0" marR="0" indent="0" algn="l">
              <a:lnSpc>
                <a:spcPct val="110000"/>
              </a:lnSpc>
              <a:spcBef>
                <a:spcPts val="0"/>
              </a:spcBef>
              <a:spcAft>
                <a:spcPts val="0"/>
              </a:spcAft>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製品アップグレードリリース</a:t>
            </a:r>
            <a:r>
              <a:rPr lang="ja-JP" sz="1550" dirty="0">
                <a:solidFill>
                  <a:srgbClr val="000000"/>
                </a:solidFill>
                <a:latin typeface="Adobe Clean Han Regular" panose="020B0500000000000000" pitchFamily="34" charset="-128"/>
                <a:ea typeface="Adobe Clean Han Regular" panose="020B0500000000000000" pitchFamily="34" charset="-128"/>
              </a:rPr>
              <a:t>（</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オンプレミス）</a:t>
            </a:r>
          </a:p>
          <a:p>
            <a:pPr>
              <a:lnSpc>
                <a:spcPct val="110000"/>
              </a:lnSpc>
            </a:pPr>
            <a:r>
              <a:rPr lang="ja-JP" sz="1550" dirty="0">
                <a:ln>
                  <a:noFill/>
                </a:ln>
                <a:solidFill>
                  <a:srgbClr val="000000"/>
                </a:solidFill>
                <a:latin typeface="Wingdings"/>
                <a:ea typeface="MS Mincho"/>
                <a:sym typeface="Wingdings"/>
              </a:rPr>
              <a:t>ü</a:t>
            </a:r>
            <a:r>
              <a:rPr lang="ja-JP" sz="1550" dirty="0">
                <a:ln>
                  <a:noFill/>
                </a:ln>
                <a:solidFill>
                  <a:srgbClr val="000000"/>
                </a:solidFill>
                <a:latin typeface="Calibri"/>
                <a:ea typeface="MS Mincho"/>
                <a:cs typeface="Calibri"/>
              </a:rPr>
              <a:t> </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メンテナンスリリース</a:t>
            </a:r>
            <a:r>
              <a:rPr lang="ja-JP" sz="1550" dirty="0">
                <a:solidFill>
                  <a:srgbClr val="000000"/>
                </a:solidFill>
                <a:latin typeface="Adobe Clean Han Regular" panose="020B0500000000000000" pitchFamily="34" charset="-128"/>
                <a:ea typeface="Adobe Clean Han Regular" panose="020B0500000000000000" pitchFamily="34" charset="-128"/>
              </a:rPr>
              <a:t>（</a:t>
            </a:r>
            <a:r>
              <a:rPr lang="ja-JP" sz="1550" dirty="0">
                <a:ln>
                  <a:noFill/>
                </a:ln>
                <a:solidFill>
                  <a:srgbClr val="000000"/>
                </a:solidFill>
                <a:latin typeface="Adobe Clean Han Regular" panose="020B0500000000000000" pitchFamily="34" charset="-128"/>
                <a:ea typeface="Adobe Clean Han Regular" panose="020B0500000000000000" pitchFamily="34" charset="-128"/>
              </a:rPr>
              <a:t>オンプレミス）</a:t>
            </a:r>
            <a:r>
              <a:rPr lang="ja-JP" sz="155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50" dirty="0">
                <a:latin typeface="Wingdings"/>
                <a:ea typeface="MS Mincho"/>
                <a:cs typeface="+mn-lt"/>
                <a:sym typeface="Wingdings"/>
              </a:rPr>
              <a:t>ü</a:t>
            </a:r>
            <a:r>
              <a:rPr lang="ja-JP" sz="1550" dirty="0">
                <a:latin typeface="Calibri"/>
                <a:ea typeface="MS Mincho"/>
                <a:cs typeface="Calibri"/>
              </a:rPr>
              <a:t> </a:t>
            </a:r>
            <a:r>
              <a:rPr lang="ja-JP" sz="1550" dirty="0">
                <a:latin typeface="Adobe Clean Han Regular" panose="020B0500000000000000" pitchFamily="34" charset="-128"/>
                <a:ea typeface="Adobe Clean Han Regular" panose="020B0500000000000000" pitchFamily="34" charset="-128"/>
              </a:rPr>
              <a:t>アプリケーション統合の問題*</a:t>
            </a:r>
          </a:p>
          <a:p>
            <a:pPr marL="0" marR="0" indent="0" algn="l">
              <a:lnSpc>
                <a:spcPct val="119000"/>
              </a:lnSpc>
              <a:spcBef>
                <a:spcPts val="0"/>
              </a:spcBef>
              <a:spcAft>
                <a:spcPts val="600"/>
              </a:spcAft>
            </a:pPr>
            <a:endParaRPr lang="en-US" sz="1550" kern="1400" dirty="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Han ExtraBold" panose="020B0800000000000000" pitchFamily="34" charset="-128"/>
                <a:ea typeface="Adobe Clean Han ExtraBold" panose="020B0800000000000000" pitchFamily="34" charset="-128"/>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a:solidFill>
                    <a:srgbClr val="FFFFFF"/>
                  </a:solidFill>
                  <a:latin typeface="Adobe Clean Han ExtraBold" panose="020B0800000000000000" pitchFamily="34" charset="-128"/>
                  <a:ea typeface="Adobe Clean Han ExtraBold" panose="020B0800000000000000" pitchFamily="34" charset="-128"/>
                </a:rPr>
                <a:t>カスタマーサポートに含まれないもの</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0" y="2565928"/>
            <a:ext cx="5508637" cy="3102068"/>
          </a:xfrm>
          <a:prstGeom prst="rect">
            <a:avLst/>
          </a:prstGeom>
          <a:noFill/>
        </p:spPr>
        <p:txBody>
          <a:bodyPr wrap="square" lIns="91440" tIns="45720" rIns="91440" bIns="45720" anchor="t">
            <a:spAutoFit/>
          </a:bodyPr>
          <a:lstStyle/>
          <a:p>
            <a:pPr>
              <a:lnSpc>
                <a:spcPct val="110000"/>
              </a:lnSpc>
              <a:spcBef>
                <a:spcPts val="300"/>
              </a:spcBef>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アーキテクチャのレビュー</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カスタムコードのレビューまたはトラブルシューティング</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altLang="en-US"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機能強化</a:t>
            </a:r>
            <a:r>
              <a:rPr lang="ja-JP"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a:t>
            </a:r>
            <a:r>
              <a:rPr lang="ja-JP" altLang="en-US"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コミュニティにアイデアとして投稿して下さい</a:t>
            </a:r>
            <a:r>
              <a:rPr lang="ja-JP" sz="1500" spc="-40" dirty="0">
                <a:ln>
                  <a:noFill/>
                </a:ln>
                <a:solidFill>
                  <a:srgbClr val="000000"/>
                </a:solidFill>
                <a:latin typeface="Adobe Clean Han Regular" panose="020B0500000000000000" pitchFamily="34" charset="-128"/>
                <a:ea typeface="Adobe Clean Han Regular" panose="020B0500000000000000" pitchFamily="34" charset="-128"/>
                <a:cs typeface="Calibri"/>
              </a:rPr>
              <a:t>）</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ナレッジトランスファーおよびトレーニングサービス</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開発サービス</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実装</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サードパーティの製品やハードウェアの推薦</a:t>
            </a:r>
          </a:p>
          <a:p>
            <a:pPr>
              <a:lnSpc>
                <a:spcPct val="110000"/>
              </a:lnSpc>
            </a:pPr>
            <a:r>
              <a:rPr lang="ja-JP" sz="1500" dirty="0">
                <a:solidFill>
                  <a:srgbClr val="000000"/>
                </a:solidFill>
                <a:latin typeface="Wingdings"/>
                <a:ea typeface="MS Mincho"/>
                <a:sym typeface="Wingdings"/>
              </a:rPr>
              <a:t>x</a:t>
            </a:r>
            <a:r>
              <a:rPr lang="ja-JP" sz="1500" dirty="0">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rPr>
              <a:t>アドビ以外の製品のトラブルシューティング</a:t>
            </a:r>
            <a:r>
              <a:rPr lang="ja-JP" sz="1500" dirty="0">
                <a:solidFill>
                  <a:srgbClr val="000000"/>
                </a:solidFill>
                <a:latin typeface="Adobe Clean Han Regular" panose="020B0500000000000000" pitchFamily="34" charset="-128"/>
                <a:ea typeface="Adobe Clean Han Regular" panose="020B0500000000000000" pitchFamily="34" charset="-128"/>
              </a:rPr>
              <a:t> </a:t>
            </a:r>
          </a:p>
          <a:p>
            <a:pPr marL="0" marR="0" indent="0" algn="l">
              <a:lnSpc>
                <a:spcPct val="110000"/>
              </a:lnSpc>
              <a:spcBef>
                <a:spcPts val="0"/>
              </a:spcBef>
              <a:spcAft>
                <a:spcPts val="0"/>
              </a:spcAft>
            </a:pPr>
            <a:r>
              <a:rPr lang="ja-JP" sz="1500" dirty="0">
                <a:solidFill>
                  <a:srgbClr val="000000"/>
                </a:solidFill>
                <a:latin typeface="Wingdings"/>
                <a:ea typeface="MS Mincho"/>
                <a:sym typeface="Wingdings"/>
              </a:rPr>
              <a:t>x</a:t>
            </a:r>
            <a:r>
              <a:rPr lang="ja-JP" sz="1500" dirty="0">
                <a:ln>
                  <a:noFill/>
                </a:ln>
                <a:solidFill>
                  <a:srgbClr val="000000"/>
                </a:solidFill>
                <a:latin typeface="Calibri"/>
                <a:ea typeface="MS Mincho"/>
                <a:cs typeface="Calibri"/>
              </a:rPr>
              <a:t> </a:t>
            </a: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サポートされていない設定で発生した問題（注意：</a:t>
            </a:r>
            <a:br>
              <a:rPr lang="sk-SK" alt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br>
            <a:r>
              <a:rPr lang="ja-JP" sz="1500" dirty="0">
                <a:ln>
                  <a:noFill/>
                </a:ln>
                <a:solidFill>
                  <a:srgbClr val="000000"/>
                </a:solidFill>
                <a:latin typeface="Adobe Clean Han Regular" panose="020B0500000000000000" pitchFamily="34" charset="-128"/>
                <a:ea typeface="Adobe Clean Han Regular" panose="020B0500000000000000" pitchFamily="34" charset="-128"/>
                <a:cs typeface="Calibri"/>
              </a:rPr>
              <a:t>そのようなリクエストは受け付けられません）</a:t>
            </a:r>
          </a:p>
          <a:p>
            <a:r>
              <a:rPr lang="ja-JP" sz="1500" dirty="0">
                <a:latin typeface="Wingdings"/>
                <a:ea typeface="MS Mincho"/>
                <a:cs typeface="+mn-lt"/>
                <a:sym typeface="Wingdings"/>
              </a:rPr>
              <a:t>x</a:t>
            </a:r>
            <a:r>
              <a:rPr lang="ja-JP" sz="1500" dirty="0">
                <a:latin typeface="Calibri"/>
                <a:ea typeface="MS Mincho"/>
                <a:cs typeface="Calibri"/>
              </a:rPr>
              <a:t> </a:t>
            </a:r>
            <a:r>
              <a:rPr lang="ja-JP" sz="1500" dirty="0">
                <a:latin typeface="Adobe Clean Han Regular" panose="020B0500000000000000" pitchFamily="34" charset="-128"/>
                <a:ea typeface="Adobe Clean Han Regular" panose="020B0500000000000000" pitchFamily="34" charset="-128"/>
              </a:rPr>
              <a:t>パフォーマンスチューニング</a:t>
            </a:r>
          </a:p>
          <a:p>
            <a:pPr>
              <a:lnSpc>
                <a:spcPct val="110000"/>
              </a:lnSpc>
            </a:pPr>
            <a:r>
              <a:rPr lang="ja-JP" sz="1500" dirty="0">
                <a:latin typeface="Wingdings"/>
                <a:ea typeface="MS Mincho"/>
                <a:cs typeface="+mn-lt"/>
                <a:sym typeface="Wingdings"/>
              </a:rPr>
              <a:t>x</a:t>
            </a:r>
            <a:r>
              <a:rPr lang="ja-JP" sz="1500" dirty="0">
                <a:latin typeface="Calibri"/>
                <a:ea typeface="MS Mincho"/>
                <a:cs typeface="Calibri"/>
              </a:rPr>
              <a:t> </a:t>
            </a:r>
            <a:r>
              <a:rPr lang="ja-JP" sz="1500" dirty="0">
                <a:latin typeface="Adobe Clean Han Regular" panose="020B0500000000000000" pitchFamily="34" charset="-128"/>
                <a:ea typeface="Adobe Clean Han Regular" panose="020B0500000000000000" pitchFamily="34" charset="-128"/>
              </a:rPr>
              <a:t>再現できない問題 </a:t>
            </a: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lose with solid fill">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with solid fill">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700" i="1" dirty="0">
                <a:latin typeface="Adobe Clean Han Normal" panose="020B0400000000000000" pitchFamily="34" charset="-128"/>
                <a:ea typeface="Adobe Clean Han Normal" panose="020B0400000000000000" pitchFamily="34" charset="-128"/>
              </a:rPr>
              <a:t>*アドビ側の問題に限ります</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ja-JP" dirty="0">
                <a:ea typeface="Adobe Clean Han ExtraBold" panose="020B0800000000000000" pitchFamily="34" charset="-128"/>
              </a:rPr>
              <a:t>カスタマーサポートへの問い合わせ方法</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133405"/>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ja-JP" sz="1300" dirty="0">
                <a:ln>
                  <a:noFill/>
                </a:ln>
                <a:solidFill>
                  <a:srgbClr val="000000"/>
                </a:solidFill>
                <a:latin typeface="Adobe Clean Han Normal" panose="020B0400000000000000" pitchFamily="34" charset="-128"/>
                <a:ea typeface="Adobe Clean Han Normal" panose="020B0400000000000000" pitchFamily="34" charset="-128"/>
              </a:rPr>
              <a:t>アドビカスタマーサポートでは、チャットやメール、電話、web を使用してサポートを行っています。P1 の問題については、迅速な対応が必要なことから、電話でのお問い合わせを推奨しています。</a:t>
            </a:r>
          </a:p>
          <a:p>
            <a:pPr marL="76200" marR="0" indent="0" algn="l">
              <a:lnSpc>
                <a:spcPct val="119000"/>
              </a:lnSpc>
              <a:spcBef>
                <a:spcPts val="0"/>
              </a:spcBef>
              <a:spcAft>
                <a:spcPts val="600"/>
              </a:spcAft>
            </a:pPr>
            <a:r>
              <a:rPr lang="ja-JP" sz="1300" dirty="0">
                <a:ln>
                  <a:noFill/>
                </a:ln>
                <a:solidFill>
                  <a:srgbClr val="000000"/>
                </a:solidFill>
                <a:latin typeface="Adobe Clean Han Normal" panose="020B0400000000000000" pitchFamily="34" charset="-128"/>
                <a:ea typeface="Adobe Clean Han Normal" panose="020B0400000000000000" pitchFamily="34" charset="-128"/>
              </a:rPr>
              <a:t>アドビがお問い合わせに効率よく対応できるように、アドビ側で問題の現象を再現するために必要なすべての手順をお知らせください。より明確かつ詳細な情報があれば、より適切な対応が可能になります。チケットを申請する際は、カスタマーサポートへの連絡方法に応じて、問題の概要や必要な情報を準備しておくことをお勧めします（例：p.</a:t>
            </a:r>
            <a:r>
              <a:rPr lang="ja-JP" sz="1300" dirty="0">
                <a:solidFill>
                  <a:srgbClr val="000000"/>
                </a:solidFill>
                <a:latin typeface="Adobe Clean Han Normal" panose="020B0400000000000000" pitchFamily="34" charset="-128"/>
                <a:ea typeface="Adobe Clean Han Normal" panose="020B0400000000000000" pitchFamily="34" charset="-128"/>
              </a:rPr>
              <a:t>22</a:t>
            </a:r>
            <a:r>
              <a:rPr lang="ja-JP" sz="1300" dirty="0">
                <a:ln>
                  <a:noFill/>
                </a:ln>
                <a:solidFill>
                  <a:srgbClr val="000000"/>
                </a:solidFill>
                <a:latin typeface="Adobe Clean Han Normal" panose="020B0400000000000000" pitchFamily="34" charset="-128"/>
                <a:ea typeface="Adobe Clean Han Normal" panose="020B0400000000000000" pitchFamily="34" charset="-128"/>
              </a:rPr>
              <a:t> を参照）。</a:t>
            </a:r>
          </a:p>
          <a:p>
            <a:pPr marL="76200" marR="0" indent="0" algn="l">
              <a:lnSpc>
                <a:spcPct val="119000"/>
              </a:lnSpc>
              <a:spcBef>
                <a:spcPts val="0"/>
              </a:spcBef>
              <a:spcAft>
                <a:spcPts val="0"/>
              </a:spcAft>
            </a:pPr>
            <a:r>
              <a:rPr lang="ja-JP" sz="1300" dirty="0">
                <a:ln>
                  <a:noFill/>
                </a:ln>
                <a:solidFill>
                  <a:srgbClr val="000000"/>
                </a:solidFill>
                <a:latin typeface="Adobe Clean Han Normal" panose="020B0400000000000000" pitchFamily="34" charset="-128"/>
                <a:ea typeface="Adobe Clean Han Normal" panose="020B0400000000000000" pitchFamily="34" charset="-128"/>
              </a:rPr>
              <a:t>このガイドに記載されているポータルやエイリアスを活用すると、多種多様な情報やサポートリソースにアクセスできます。オープン中のチケットの表示や、新しいチケットの申請、カスタマーサポートへの問い合わせも可能です。</a:t>
            </a:r>
          </a:p>
          <a:p>
            <a:pPr marL="0" marR="0" indent="0" algn="l">
              <a:lnSpc>
                <a:spcPct val="119000"/>
              </a:lnSpc>
              <a:spcBef>
                <a:spcPts val="0"/>
              </a:spcBef>
              <a:spcAft>
                <a:spcPts val="600"/>
              </a:spcAft>
            </a:pPr>
            <a:endParaRPr lang="en-US" sz="1300" kern="1400" dirty="0">
              <a:ln>
                <a:noFill/>
              </a:ln>
              <a:solidFill>
                <a:srgbClr val="000000"/>
              </a:solidFill>
              <a:effectLst/>
              <a:latin typeface="Adobe Clean Han Normal" panose="020B0400000000000000" pitchFamily="34" charset="-128"/>
              <a:ea typeface="Adobe Clean Han Normal" panose="020B0400000000000000" pitchFamily="34" charset="-128"/>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2097516438"/>
              </p:ext>
            </p:extLst>
          </p:nvPr>
        </p:nvGraphicFramePr>
        <p:xfrm>
          <a:off x="2552700" y="3448050"/>
          <a:ext cx="7172325" cy="2466213"/>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L="0" marR="0" indent="0" algn="ctr" rtl="0">
                        <a:lnSpc>
                          <a:spcPct val="82000"/>
                        </a:lnSpc>
                        <a:spcBef>
                          <a:spcPts val="600"/>
                        </a:spcBef>
                        <a:spcAft>
                          <a:spcPts val="600"/>
                        </a:spcAft>
                      </a:pPr>
                      <a:r>
                        <a:rPr lang="ja-JP" sz="1450" b="1" dirty="0">
                          <a:ln>
                            <a:noFill/>
                          </a:ln>
                          <a:solidFill>
                            <a:srgbClr val="000000"/>
                          </a:solidFill>
                          <a:latin typeface="Adobe Clean Han Regular" panose="020B0500000000000000" pitchFamily="34" charset="-128"/>
                          <a:ea typeface="Adobe Clean Han Regular" panose="020B0500000000000000" pitchFamily="34" charset="-128"/>
                        </a:rPr>
                        <a:t>サポートポータル</a:t>
                      </a: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L="0" marR="0" indent="90488" algn="l" rtl="0">
                        <a:lnSpc>
                          <a:spcPct val="82000"/>
                        </a:lnSpc>
                        <a:spcBef>
                          <a:spcPts val="600"/>
                        </a:spcBef>
                        <a:spcAft>
                          <a:spcPts val="600"/>
                        </a:spcAft>
                      </a:pPr>
                      <a:r>
                        <a:rPr lang="ja-JP" sz="1450" b="1" dirty="0">
                          <a:ln>
                            <a:noFill/>
                          </a:ln>
                          <a:solidFill>
                            <a:srgbClr val="000000"/>
                          </a:solidFill>
                          <a:latin typeface="Adobe Clean Han Regular" panose="020B0500000000000000" pitchFamily="34" charset="-128"/>
                          <a:ea typeface="Adobe Clean Han Regular" panose="020B0500000000000000" pitchFamily="34" charset="-128"/>
                        </a:rPr>
                        <a:t>          電話サポート</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ja-JP" sz="1450" b="1" dirty="0">
                          <a:ln>
                            <a:noFill/>
                          </a:ln>
                          <a:solidFill>
                            <a:srgbClr val="000000"/>
                          </a:solidFill>
                          <a:latin typeface="Adobe Clean Han Regular" panose="020B0500000000000000" pitchFamily="34" charset="-128"/>
                          <a:ea typeface="Adobe Clean Han Regular" panose="020B0500000000000000" pitchFamily="34" charset="-128"/>
                        </a:rPr>
                        <a:t>     アドビステータス</a:t>
                      </a: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2" action="ppaction://hlinkfile"/>
                        </a:rPr>
                        <a:t>Adobe Experience League </a:t>
                      </a:r>
                      <a:br>
                        <a:rPr lang="sk-SK" alt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2" action="ppaction://hlinkfile"/>
                        </a:rPr>
                      </a:b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2" action="ppaction://hlinkfile"/>
                        </a:rPr>
                        <a:t>サポート</a:t>
                      </a: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3"/>
                        </a:rPr>
                        <a:t>Adobe Experience Manager </a:t>
                      </a:r>
                      <a:br>
                        <a:rPr lang="sk-SK" alt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3"/>
                        </a:rPr>
                      </a:b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3"/>
                        </a:rPr>
                        <a:t>サポート</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4"/>
                        </a:rPr>
                        <a:t>Adobe Campaign </a:t>
                      </a:r>
                      <a:br>
                        <a:rPr lang="sk-SK" alt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4"/>
                        </a:rPr>
                      </a:b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4"/>
                        </a:rPr>
                        <a:t>サポート</a:t>
                      </a:r>
                      <a:r>
                        <a:rPr lang="ja-JP" sz="1200" i="1" dirty="0">
                          <a:ln>
                            <a:noFill/>
                          </a:ln>
                          <a:solidFill>
                            <a:srgbClr val="000000"/>
                          </a:solidFill>
                          <a:latin typeface="Adobe Clean Han Regular" panose="020B0500000000000000" pitchFamily="34" charset="-128"/>
                          <a:ea typeface="Adobe Clean Han Regular" panose="020B0500000000000000" pitchFamily="34" charset="-128"/>
                        </a:rPr>
                        <a:t> </a:t>
                      </a:r>
                    </a:p>
                  </a:txBody>
                  <a:tcPr marL="0" marR="0" marT="0" marB="0" anchor="ctr">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L="102870" marR="109842" indent="-36830" algn="ctr" rtl="0">
                        <a:lnSpc>
                          <a:spcPct val="104000"/>
                        </a:lnSpc>
                        <a:spcBef>
                          <a:spcPts val="18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電話番号</a:t>
                      </a:r>
                    </a:p>
                    <a:p>
                      <a:pPr marL="102870" marR="109842" indent="-36830" algn="ctr" rtl="0">
                        <a:lnSpc>
                          <a:spcPct val="104000"/>
                        </a:lnSpc>
                        <a:spcBef>
                          <a:spcPts val="18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1 800 497 0335</a:t>
                      </a:r>
                      <a:br>
                        <a:rPr lang="sk-SK" altLang="ja-JP" sz="1200" dirty="0">
                          <a:ln>
                            <a:noFill/>
                          </a:ln>
                          <a:solidFill>
                            <a:srgbClr val="000000"/>
                          </a:solidFill>
                          <a:latin typeface="Adobe Clean Han Regular" panose="020B0500000000000000" pitchFamily="34" charset="-128"/>
                          <a:ea typeface="Adobe Clean Han Regular" panose="020B0500000000000000" pitchFamily="34" charset="-128"/>
                        </a:rPr>
                      </a:br>
                      <a:r>
                        <a:rPr lang="ja-JP" sz="1200" dirty="0">
                          <a:ln>
                            <a:noFill/>
                          </a:ln>
                          <a:solidFill>
                            <a:srgbClr val="000000"/>
                          </a:solidFill>
                          <a:latin typeface="Adobe Clean Han Regular" panose="020B0500000000000000" pitchFamily="34" charset="-128"/>
                          <a:ea typeface="Adobe Clean Han Regular" panose="020B0500000000000000" pitchFamily="34" charset="-128"/>
                        </a:rPr>
                        <a:t>（米国およびカナダ）</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5"/>
                        </a:rPr>
                        <a:t>地域別電話番号</a:t>
                      </a:r>
                    </a:p>
                    <a:p>
                      <a:pPr marR="109842" indent="0" algn="ctr" rtl="0">
                        <a:lnSpc>
                          <a:spcPct val="104000"/>
                        </a:lnSpc>
                        <a:spcBef>
                          <a:spcPts val="180"/>
                        </a:spcBef>
                        <a:spcAft>
                          <a:spcPts val="600"/>
                        </a:spcAft>
                      </a:pPr>
                      <a:r>
                        <a:rPr lang="ja-JP" sz="1200" dirty="0">
                          <a:ln>
                            <a:noFill/>
                          </a:ln>
                          <a:solidFill>
                            <a:srgbClr val="2C2C2C"/>
                          </a:solidFill>
                          <a:latin typeface="Adobe Clean Han Regular" panose="020B0500000000000000" pitchFamily="34" charset="-128"/>
                          <a:ea typeface="Adobe Clean Han Regular" panose="020B0500000000000000" pitchFamily="34" charset="-128"/>
                        </a:rPr>
                        <a:t> </a:t>
                      </a:r>
                    </a:p>
                    <a:p>
                      <a:pPr marL="102870" marR="109842" indent="-36830" algn="ctr" rtl="0">
                        <a:lnSpc>
                          <a:spcPct val="104000"/>
                        </a:lnSpc>
                        <a:spcBef>
                          <a:spcPts val="180"/>
                        </a:spcBef>
                        <a:spcAft>
                          <a:spcPts val="600"/>
                        </a:spcAft>
                      </a:pPr>
                      <a:r>
                        <a:rPr lang="ja-JP" sz="1200" dirty="0">
                          <a:ln>
                            <a:noFill/>
                          </a:ln>
                          <a:solidFill>
                            <a:srgbClr val="2C2C2C"/>
                          </a:solidFill>
                          <a:latin typeface="Adobe Clean Han Regular" panose="020B0500000000000000" pitchFamily="34" charset="-128"/>
                          <a:ea typeface="Adobe Clean Han Regular" panose="020B0500000000000000" pitchFamily="34" charset="-128"/>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アドビシステムステータスの確認</a:t>
                      </a:r>
                    </a:p>
                    <a:p>
                      <a:pPr marR="0" indent="0" algn="ctr" rtl="0">
                        <a:lnSpc>
                          <a:spcPct val="119000"/>
                        </a:lnSpc>
                        <a:spcBef>
                          <a:spcPts val="0"/>
                        </a:spcBef>
                        <a:spcAft>
                          <a:spcPts val="1400"/>
                        </a:spcAft>
                      </a:pPr>
                      <a:r>
                        <a:rPr lang="ja-JP" sz="1200" u="sng" dirty="0">
                          <a:ln>
                            <a:noFill/>
                          </a:ln>
                          <a:solidFill>
                            <a:srgbClr val="085296"/>
                          </a:solidFill>
                          <a:latin typeface="Adobe Clean Han Regular" panose="020B0500000000000000" pitchFamily="34" charset="-128"/>
                          <a:ea typeface="Adobe Clean Han Regular" panose="020B0500000000000000" pitchFamily="34" charset="-128"/>
                          <a:hlinkClick r:id="rId6"/>
                        </a:rPr>
                        <a:t>システムステータス全般</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600"/>
                        </a:spcAft>
                      </a:pPr>
                      <a:r>
                        <a:rPr lang="ja-JP" sz="1200" dirty="0">
                          <a:ln>
                            <a:noFill/>
                          </a:ln>
                          <a:solidFill>
                            <a:srgbClr val="000000"/>
                          </a:solidFill>
                          <a:latin typeface="Adobe Clean Han Regular" panose="020B0500000000000000" pitchFamily="34" charset="-128"/>
                          <a:ea typeface="Adobe Clean Han Regular" panose="020B0500000000000000" pitchFamily="34" charset="-128"/>
                        </a:rPr>
                        <a:t> </a:t>
                      </a:r>
                    </a:p>
                    <a:p>
                      <a:pPr marR="0" indent="0" algn="ctr" rtl="0">
                        <a:lnSpc>
                          <a:spcPct val="119000"/>
                        </a:lnSpc>
                        <a:spcBef>
                          <a:spcPts val="0"/>
                        </a:spcBef>
                        <a:spcAft>
                          <a:spcPts val="0"/>
                        </a:spcAft>
                      </a:pPr>
                      <a:r>
                        <a:rPr lang="ja-JP" sz="1200" i="1" dirty="0">
                          <a:ln>
                            <a:noFill/>
                          </a:ln>
                          <a:solidFill>
                            <a:srgbClr val="000000"/>
                          </a:solidFill>
                          <a:latin typeface="Adobe Clean Han Regular" panose="020B0500000000000000" pitchFamily="34" charset="-128"/>
                          <a:ea typeface="Adobe Clean Han Regular" panose="020B0500000000000000" pitchFamily="34" charset="-128"/>
                        </a:rPr>
                        <a:t> </a:t>
                      </a: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3506066" y="2925620"/>
            <a:ext cx="5888144"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ja-JP" sz="2000" b="1" i="0" u="sng" strike="noStrike" cap="none" normalizeH="0" baseline="0" dirty="0">
                <a:ln>
                  <a:noFill/>
                </a:ln>
                <a:solidFill>
                  <a:srgbClr val="FE0C01"/>
                </a:solidFill>
                <a:latin typeface="Adobe Clean Han ExtraBold" panose="020B0800000000000000" pitchFamily="34" charset="-128"/>
                <a:ea typeface="Adobe Clean Han ExtraBold" panose="020B0800000000000000" pitchFamily="34" charset="-128"/>
              </a:rPr>
              <a:t>エンタープライズクラウドサポート</a:t>
            </a:r>
          </a:p>
        </p:txBody>
      </p:sp>
      <p:sp>
        <p:nvSpPr>
          <p:cNvPr id="15" name="TextBox 14">
            <a:extLst>
              <a:ext uri="{FF2B5EF4-FFF2-40B4-BE49-F238E27FC236}">
                <a16:creationId xmlns:a16="http://schemas.microsoft.com/office/drawing/2014/main" id="{60D51028-77B0-4639-9CFF-2DBB68281A6E}"/>
              </a:ext>
            </a:extLst>
          </p:cNvPr>
          <p:cNvSpPr txBox="1"/>
          <p:nvPr/>
        </p:nvSpPr>
        <p:spPr>
          <a:xfrm>
            <a:off x="-48480" y="6005002"/>
            <a:ext cx="11517148" cy="543867"/>
          </a:xfrm>
          <a:prstGeom prst="rect">
            <a:avLst/>
          </a:prstGeom>
          <a:noFill/>
        </p:spPr>
        <p:txBody>
          <a:bodyPr wrap="square">
            <a:spAutoFit/>
          </a:bodyPr>
          <a:lstStyle/>
          <a:p>
            <a:pPr marL="76200" marR="0" indent="0">
              <a:lnSpc>
                <a:spcPct val="110000"/>
              </a:lnSpc>
              <a:spcBef>
                <a:spcPts val="0"/>
              </a:spcBef>
              <a:spcAft>
                <a:spcPts val="600"/>
              </a:spcAft>
            </a:pPr>
            <a:r>
              <a:rPr lang="ja-JP" altLang="en-US" sz="1100" i="1" dirty="0">
                <a:ln>
                  <a:noFill/>
                </a:ln>
                <a:solidFill>
                  <a:srgbClr val="000000"/>
                </a:solidFill>
                <a:latin typeface="Adobe Clean Han Normal" panose="020B0400000000000000" pitchFamily="34" charset="-128"/>
                <a:ea typeface="Adobe Clean Han Normal" panose="020B0400000000000000" pitchFamily="34" charset="-128"/>
              </a:rPr>
              <a:t>* すべての製品にサポートポータルやチャットが用意されているわけではありません。サポートへの問い合わせ方法については、各製品のページでご確認ください。</a:t>
            </a:r>
          </a:p>
          <a:p>
            <a:pPr marL="76200" marR="0" indent="0">
              <a:lnSpc>
                <a:spcPct val="110000"/>
              </a:lnSpc>
              <a:spcBef>
                <a:spcPts val="0"/>
              </a:spcBef>
              <a:spcAft>
                <a:spcPts val="600"/>
              </a:spcAft>
            </a:pPr>
            <a:r>
              <a:rPr lang="ja-JP" altLang="en-US" sz="1100" i="1" dirty="0">
                <a:ln>
                  <a:noFill/>
                </a:ln>
                <a:solidFill>
                  <a:srgbClr val="000000"/>
                </a:solidFill>
                <a:latin typeface="Adobe Clean Han Normal" panose="020B0400000000000000" pitchFamily="34" charset="-128"/>
                <a:ea typeface="Adobe Clean Han Normal" panose="020B0400000000000000" pitchFamily="34" charset="-128"/>
              </a:rPr>
              <a:t>* チャットサポートは日本語に対応していません。</a:t>
            </a:r>
            <a:endParaRPr lang="ja-JP" sz="1100" dirty="0">
              <a:ln>
                <a:noFill/>
              </a:ln>
              <a:solidFill>
                <a:srgbClr val="000000"/>
              </a:solidFill>
              <a:latin typeface="Adobe Clean Han Normal" panose="020B0400000000000000" pitchFamily="34" charset="-128"/>
              <a:ea typeface="Adobe Clean Han Normal" panose="020B0400000000000000" pitchFamily="34" charset="-128"/>
            </a:endParaRP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ja-JP" dirty="0">
                <a:ea typeface="Adobe Clean Han ExtraBold" panose="020B0800000000000000" pitchFamily="34" charset="-128"/>
              </a:rPr>
              <a:t>カスタマーサポートに問い合わせできる担当者</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アドビでは、お客様のデータのセキュリティと保護を最優先に考えています。セキュリティと保護を確実に実現するために、お客様の組織において複数の担当者を</a:t>
            </a:r>
            <a:r>
              <a:rPr lang="ja-JP" sz="1600" u="sng" dirty="0">
                <a:ln>
                  <a:noFill/>
                </a:ln>
                <a:solidFill>
                  <a:srgbClr val="085296"/>
                </a:solidFill>
                <a:latin typeface="Adobe Clean Han Normal" panose="020B0400000000000000" pitchFamily="34" charset="-128"/>
                <a:ea typeface="Adobe Clean Han Normal" panose="020B0400000000000000" pitchFamily="34" charset="-128"/>
                <a:hlinkClick r:id="rId2"/>
              </a:rPr>
              <a:t>サポート対象ユーザー</a:t>
            </a:r>
            <a:r>
              <a:rPr lang="ja-JP" sz="1600" dirty="0">
                <a:ln>
                  <a:noFill/>
                </a:ln>
                <a:solidFill>
                  <a:srgbClr val="000000"/>
                </a:solidFill>
                <a:latin typeface="Adobe Clean Han Normal" panose="020B0400000000000000" pitchFamily="34" charset="-128"/>
                <a:ea typeface="Adobe Clean Han Normal" panose="020B0400000000000000" pitchFamily="34" charset="-128"/>
              </a:rPr>
              <a:t>として指名しておくことをお勧めします。サポート対象ユーザーは、製品にフルアクセスする権限を持ち、製品に関するトレーニングを受けていて、実装に関する基本的な質問に回答できる方を指名してください。 </a:t>
            </a:r>
          </a:p>
          <a:p>
            <a:pPr marL="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データを検討したり、アカウント設定に必要な変更を加えたりする権限があるのは、サポート対象ユーザーのみです。</a:t>
            </a:r>
          </a:p>
          <a:p>
            <a:pPr marL="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サポート対象ユーザーとして承認されていない人もサポートチームに連絡することはできますが、オンラインヘルプやフォーラムに案内されます。</a:t>
            </a:r>
          </a:p>
          <a:p>
            <a:pPr marL="0" marR="0" indent="0" algn="l">
              <a:lnSpc>
                <a:spcPct val="110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a:t>
            </a:r>
          </a:p>
          <a:p>
            <a:pPr marL="304800" marR="0" indent="0" algn="l">
              <a:lnSpc>
                <a:spcPct val="119000"/>
              </a:lnSpc>
              <a:spcBef>
                <a:spcPts val="0"/>
              </a:spcBef>
              <a:spcAft>
                <a:spcPts val="0"/>
              </a:spcAft>
              <a:buNone/>
            </a:pPr>
            <a:r>
              <a:rPr lang="ja-JP" sz="1600" b="1" dirty="0">
                <a:ln>
                  <a:noFill/>
                </a:ln>
                <a:solidFill>
                  <a:srgbClr val="000000"/>
                </a:solidFill>
                <a:latin typeface="Adobe Clean Han Normal" panose="020B0400000000000000" pitchFamily="34" charset="-128"/>
                <a:ea typeface="Adobe Clean Han Normal" panose="020B0400000000000000" pitchFamily="34" charset="-128"/>
              </a:rPr>
              <a:t>サポート対象ユーザーの変更または追加</a:t>
            </a:r>
          </a:p>
          <a:p>
            <a:pPr marL="45720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変更できるのは、既存のサポート対象ユーザーの情報のみです（組織の既存のサポート対象ユーザーの</a:t>
            </a:r>
            <a:br>
              <a:rPr lang="sk-SK" altLang="ja-JP" sz="1600" dirty="0">
                <a:ln>
                  <a:noFill/>
                </a:ln>
                <a:solidFill>
                  <a:srgbClr val="000000"/>
                </a:solidFill>
                <a:latin typeface="Adobe Clean Han Normal" panose="020B0400000000000000" pitchFamily="34" charset="-128"/>
                <a:ea typeface="Adobe Clean Han Normal" panose="020B0400000000000000" pitchFamily="34" charset="-128"/>
              </a:rPr>
            </a:br>
            <a:r>
              <a:rPr lang="ja-JP" sz="1600" dirty="0">
                <a:ln>
                  <a:noFill/>
                </a:ln>
                <a:solidFill>
                  <a:srgbClr val="000000"/>
                </a:solidFill>
                <a:latin typeface="Adobe Clean Han Normal" panose="020B0400000000000000" pitchFamily="34" charset="-128"/>
                <a:ea typeface="Adobe Clean Han Normal" panose="020B0400000000000000" pitchFamily="34" charset="-128"/>
              </a:rPr>
              <a:t>リストで行います）。 </a:t>
            </a:r>
          </a:p>
          <a:p>
            <a:pPr marL="457200" marR="0" indent="0" algn="l">
              <a:lnSpc>
                <a:spcPct val="119000"/>
              </a:lnSpc>
              <a:spcBef>
                <a:spcPts val="0"/>
              </a:spcBef>
              <a:spcAft>
                <a:spcPts val="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ユーザーを追加または削除するには、カスタマーケアに電話またはメールでご連絡ください。</a:t>
            </a:r>
          </a:p>
          <a:p>
            <a:pPr marL="0" marR="0" indent="0" algn="l">
              <a:lnSpc>
                <a:spcPct val="119000"/>
              </a:lnSpc>
              <a:spcBef>
                <a:spcPts val="0"/>
              </a:spcBef>
              <a:spcAft>
                <a:spcPts val="600"/>
              </a:spcAft>
              <a:buNone/>
            </a:pPr>
            <a:r>
              <a:rPr lang="ja-JP" sz="1600" dirty="0">
                <a:ln>
                  <a:noFill/>
                </a:ln>
                <a:solidFill>
                  <a:srgbClr val="000000"/>
                </a:solidFill>
                <a:latin typeface="Adobe Clean Han Normal" panose="020B0400000000000000" pitchFamily="34" charset="-128"/>
                <a:ea typeface="Adobe Clean Han Normal" panose="020B0400000000000000" pitchFamily="34" charset="-128"/>
              </a:rPr>
              <a:t> </a:t>
            </a:r>
          </a:p>
          <a:p>
            <a:endParaRPr lang="en-US" sz="1600" dirty="0">
              <a:latin typeface="Adobe Clean Han Normal" panose="020B0400000000000000" pitchFamily="34" charset="-128"/>
              <a:ea typeface="Adobe Clean Han Normal" panose="020B0400000000000000" pitchFamily="34" charset="-128"/>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2362908609"/>
              </p:ext>
            </p:extLst>
          </p:nvPr>
        </p:nvGraphicFramePr>
        <p:xfrm>
          <a:off x="2392908" y="4670590"/>
          <a:ext cx="7317744" cy="1532573"/>
        </p:xfrm>
        <a:graphic>
          <a:graphicData uri="http://schemas.openxmlformats.org/drawingml/2006/table">
            <a:tbl>
              <a:tblPr/>
              <a:tblGrid>
                <a:gridCol w="981696">
                  <a:extLst>
                    <a:ext uri="{9D8B030D-6E8A-4147-A177-3AD203B41FA5}">
                      <a16:colId xmlns:a16="http://schemas.microsoft.com/office/drawing/2014/main" val="1633265098"/>
                    </a:ext>
                  </a:extLst>
                </a:gridCol>
                <a:gridCol w="1584012">
                  <a:extLst>
                    <a:ext uri="{9D8B030D-6E8A-4147-A177-3AD203B41FA5}">
                      <a16:colId xmlns:a16="http://schemas.microsoft.com/office/drawing/2014/main" val="2403856680"/>
                    </a:ext>
                  </a:extLst>
                </a:gridCol>
                <a:gridCol w="1584012">
                  <a:extLst>
                    <a:ext uri="{9D8B030D-6E8A-4147-A177-3AD203B41FA5}">
                      <a16:colId xmlns:a16="http://schemas.microsoft.com/office/drawing/2014/main" val="1293264714"/>
                    </a:ext>
                  </a:extLst>
                </a:gridCol>
                <a:gridCol w="1584012">
                  <a:extLst>
                    <a:ext uri="{9D8B030D-6E8A-4147-A177-3AD203B41FA5}">
                      <a16:colId xmlns:a16="http://schemas.microsoft.com/office/drawing/2014/main" val="1936531348"/>
                    </a:ext>
                  </a:extLst>
                </a:gridCol>
                <a:gridCol w="1584012">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ja-JP" sz="1200" b="1" dirty="0">
                          <a:ln>
                            <a:noFill/>
                          </a:ln>
                          <a:solidFill>
                            <a:srgbClr val="000000"/>
                          </a:solidFill>
                          <a:latin typeface="Adobe Clean Han Regular" panose="020B0500000000000000" pitchFamily="34" charset="-128"/>
                          <a:ea typeface="Adobe Clean Han Regular" panose="020B0500000000000000" pitchFamily="34" charset="-128"/>
                        </a:rPr>
                        <a:t>アドビカスタマーサポート：サポート対象ユーザー</a:t>
                      </a: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ja-JP" sz="1000">
                          <a:ln>
                            <a:noFill/>
                          </a:ln>
                          <a:solidFill>
                            <a:srgbClr val="000000"/>
                          </a:solidFill>
                          <a:latin typeface="Calibri" panose="020F0502020204030204" pitchFamily="34" charset="0"/>
                          <a:ea typeface="MS Mincho"/>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オンラインサポート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ビジネスサポート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エンタープライズサポート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エリートサポート</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ja-JP" sz="1100" dirty="0">
                          <a:ln>
                            <a:noFill/>
                          </a:ln>
                          <a:solidFill>
                            <a:srgbClr val="000000"/>
                          </a:solidFill>
                          <a:latin typeface="Adobe Clean Han Light" panose="020B0300000000000000" pitchFamily="34" charset="-128"/>
                          <a:ea typeface="Adobe Clean Han Light" panose="020B0300000000000000" pitchFamily="34" charset="-128"/>
                        </a:rPr>
                        <a:t>製品別</a:t>
                      </a:r>
                      <a:br>
                        <a:rPr lang="ja-JP" sz="1100" dirty="0">
                          <a:ln>
                            <a:noFill/>
                          </a:ln>
                          <a:solidFill>
                            <a:srgbClr val="000000"/>
                          </a:solidFill>
                          <a:latin typeface="Adobe Clean Han Light" panose="020B0300000000000000" pitchFamily="34" charset="-128"/>
                          <a:ea typeface="Adobe Clean Han Light" panose="020B0300000000000000" pitchFamily="34" charset="-128"/>
                        </a:rPr>
                      </a:br>
                      <a:r>
                        <a:rPr lang="ja-JP" sz="1100" dirty="0">
                          <a:ln>
                            <a:noFill/>
                          </a:ln>
                          <a:solidFill>
                            <a:srgbClr val="000000"/>
                          </a:solidFill>
                          <a:latin typeface="Adobe Clean Han Light" panose="020B0300000000000000" pitchFamily="34" charset="-128"/>
                          <a:ea typeface="Adobe Clean Han Light" panose="020B0300000000000000" pitchFamily="34" charset="-128"/>
                        </a:rPr>
                        <a:t>サポート対象</a:t>
                      </a:r>
                      <a:br>
                        <a:rPr lang="ja-JP" sz="1100" dirty="0">
                          <a:ln>
                            <a:noFill/>
                          </a:ln>
                          <a:solidFill>
                            <a:srgbClr val="000000"/>
                          </a:solidFill>
                          <a:latin typeface="Adobe Clean Han Light" panose="020B0300000000000000" pitchFamily="34" charset="-128"/>
                          <a:ea typeface="Adobe Clean Han Light" panose="020B0300000000000000" pitchFamily="34" charset="-128"/>
                        </a:rPr>
                      </a:br>
                      <a:r>
                        <a:rPr lang="ja-JP" sz="1100" dirty="0">
                          <a:ln>
                            <a:noFill/>
                          </a:ln>
                          <a:solidFill>
                            <a:srgbClr val="000000"/>
                          </a:solidFill>
                          <a:latin typeface="Adobe Clean Han Light" panose="020B0300000000000000" pitchFamily="34" charset="-128"/>
                          <a:ea typeface="Adobe Clean Han Light" panose="020B0300000000000000" pitchFamily="34" charset="-128"/>
                        </a:rPr>
                        <a:t>ユーザー数</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ja-JP" sz="1800" dirty="0">
                          <a:ln>
                            <a:noFill/>
                          </a:ln>
                          <a:solidFill>
                            <a:srgbClr val="000000"/>
                          </a:solidFill>
                          <a:latin typeface="Adobe Clean Han Light" panose="020B0300000000000000" pitchFamily="34" charset="-128"/>
                          <a:ea typeface="MS Mincho"/>
                        </a:rPr>
                        <a:t>4</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ja-JP" sz="1800" dirty="0">
                          <a:ln>
                            <a:noFill/>
                          </a:ln>
                          <a:solidFill>
                            <a:srgbClr val="000000"/>
                          </a:solidFill>
                          <a:latin typeface="Adobe Clean Han Light" panose="020B0300000000000000" pitchFamily="34" charset="-128"/>
                          <a:ea typeface="MS Mincho"/>
                        </a:rPr>
                        <a:t>6</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ja-JP" sz="1800" dirty="0">
                          <a:ln>
                            <a:noFill/>
                          </a:ln>
                          <a:solidFill>
                            <a:srgbClr val="000000"/>
                          </a:solidFill>
                          <a:latin typeface="Adobe Clean Han Light" panose="020B0300000000000000" pitchFamily="34" charset="-128"/>
                          <a:ea typeface="MS Mincho"/>
                        </a:rPr>
                        <a:t>10</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ja-JP" sz="1800" dirty="0">
                          <a:ln>
                            <a:noFill/>
                          </a:ln>
                          <a:solidFill>
                            <a:srgbClr val="000000"/>
                          </a:solidFill>
                          <a:latin typeface="Adobe Clean Han Light" panose="020B0300000000000000" pitchFamily="34" charset="-128"/>
                          <a:ea typeface="MS Mincho"/>
                        </a:rPr>
                        <a:t>15</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ja-JP" dirty="0">
                <a:ea typeface="Adobe Clean Han ExtraBold" panose="020B0800000000000000" pitchFamily="34" charset="-128"/>
              </a:rPr>
              <a:t>アドビカスタマーサポート：地域の営業時間、言語サポート、電話番号</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dirty="0">
                <a:latin typeface="Adobe Clean Han Normal" panose="020B0400000000000000" pitchFamily="34" charset="-128"/>
                <a:ea typeface="Adobe Clean Han Normal" panose="020B0400000000000000" pitchFamily="34" charset="-128"/>
              </a:rPr>
              <a:t>アドビの現地営業時間は、お客様の請求先の地域に準じます。</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ja-JP" sz="1800" b="1" dirty="0">
                <a:ln>
                  <a:noFill/>
                </a:ln>
                <a:solidFill>
                  <a:srgbClr val="000000"/>
                </a:solidFill>
                <a:latin typeface="Adobe Clean Han Regular" panose="020B0500000000000000" pitchFamily="34" charset="-128"/>
                <a:ea typeface="Adobe Clean Han Regular" panose="020B0500000000000000" pitchFamily="34" charset="-128"/>
              </a:rPr>
              <a:t>地域の営業時間と言語サポート</a:t>
            </a:r>
          </a:p>
          <a:p>
            <a:pPr marL="0" marR="0" indent="0" algn="l">
              <a:lnSpc>
                <a:spcPct val="119000"/>
              </a:lnSpc>
              <a:spcBef>
                <a:spcPts val="0"/>
              </a:spcBef>
              <a:spcAft>
                <a:spcPts val="600"/>
              </a:spcAft>
            </a:pPr>
            <a:r>
              <a:rPr lang="ja-JP" sz="1100" dirty="0">
                <a:ln>
                  <a:noFill/>
                </a:ln>
                <a:solidFill>
                  <a:srgbClr val="000000"/>
                </a:solidFill>
                <a:latin typeface="Adobe Clean Han Regular" panose="020B0500000000000000" pitchFamily="34" charset="-128"/>
                <a:ea typeface="Adobe Clean Han Regular" panose="020B0500000000000000" pitchFamily="34" charset="-128"/>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372407968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南北アメリカ</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ヨーロッパ、中東、アフリカ</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6:00 ～午後 5:30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9:00 ～午後 5:00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2212312149"/>
              </p:ext>
            </p:extLst>
          </p:nvPr>
        </p:nvGraphicFramePr>
        <p:xfrm>
          <a:off x="5703032" y="1540616"/>
          <a:ext cx="6279420" cy="5359938"/>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ja-JP" sz="1050" b="1" dirty="0">
                          <a:ln>
                            <a:noFill/>
                          </a:ln>
                          <a:solidFill>
                            <a:schemeClr val="bg1"/>
                          </a:solidFill>
                          <a:latin typeface="Adobe Clean Han Regular" panose="020B0500000000000000" pitchFamily="34" charset="-128"/>
                          <a:ea typeface="Adobe Clean Han Regular" panose="020B0500000000000000" pitchFamily="34" charset="-128"/>
                        </a:rPr>
                        <a:t>南北アメリカ</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ja-JP" sz="1050" b="1" dirty="0">
                          <a:ln>
                            <a:noFill/>
                          </a:ln>
                          <a:solidFill>
                            <a:schemeClr val="bg1"/>
                          </a:solidFill>
                          <a:latin typeface="Adobe Clean Han Regular" panose="020B0500000000000000" pitchFamily="34" charset="-128"/>
                          <a:ea typeface="Adobe Clean Han Regular" panose="020B0500000000000000" pitchFamily="34" charset="-128"/>
                        </a:rPr>
                        <a:t>ヨーロッパ、中東、アフリカ</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ja-JP" sz="1050" b="1">
                          <a:ln>
                            <a:noFill/>
                          </a:ln>
                          <a:solidFill>
                            <a:schemeClr val="bg1"/>
                          </a:solidFill>
                          <a:latin typeface="Adobe Clean Han Regular" panose="020B0500000000000000" pitchFamily="34" charset="-128"/>
                          <a:ea typeface="Adobe Clean Han Regular" panose="020B0500000000000000" pitchFamily="34" charset="-128"/>
                        </a:rPr>
                        <a:t>アジア太平洋</a:t>
                      </a: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米国</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デンマーク</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(+45) 80 20 6017</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オーストラリア</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(+61) 1800 358 683</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カナダ</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1 800 497 0335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フランス</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(+33) 08 05 540 755</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中国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(+86) 108 004 400 548</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ドイツ</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(+49) 0800 752 2581</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香港</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(+852) 30 713 107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イタリア</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(+39) 800 919 224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インド</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(+91) 0008 004 402 107</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スウェーデン</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(+46) 0200 810 330</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マレーシア</a:t>
                      </a:r>
                      <a:br>
                        <a:rPr lang="sk-SK" altLang="ja-JP" sz="1050" dirty="0">
                          <a:ln>
                            <a:noFill/>
                          </a:ln>
                          <a:solidFill>
                            <a:srgbClr val="333333"/>
                          </a:solidFill>
                          <a:latin typeface="Adobe Clean Han Regular" panose="020B0500000000000000" pitchFamily="34" charset="-128"/>
                          <a:ea typeface="Adobe Clean Han Regular" panose="020B0500000000000000" pitchFamily="34" charset="-128"/>
                        </a:rPr>
                      </a:br>
                      <a:r>
                        <a:rPr lang="ja-JP" sz="1050" dirty="0">
                          <a:ln>
                            <a:noFill/>
                          </a:ln>
                          <a:solidFill>
                            <a:srgbClr val="333333"/>
                          </a:solidFill>
                          <a:latin typeface="Adobe Clean Han Regular" panose="020B0500000000000000" pitchFamily="34" charset="-128"/>
                          <a:ea typeface="Adobe Clean Han Regular" panose="020B0500000000000000" pitchFamily="34" charset="-128"/>
                        </a:rPr>
                        <a:t>（有料通話）</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(+60) 1800 220 120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英国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(+44) 0800 169 0454</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950" spc="-30" baseline="0" dirty="0">
                          <a:ln>
                            <a:noFill/>
                          </a:ln>
                          <a:solidFill>
                            <a:srgbClr val="333333"/>
                          </a:solidFill>
                          <a:latin typeface="Adobe Clean Han Regular" panose="020B0500000000000000" pitchFamily="34" charset="-128"/>
                          <a:ea typeface="Adobe Clean Han Regular" panose="020B0500000000000000" pitchFamily="34" charset="-128"/>
                        </a:rPr>
                        <a:t>ニュージーランド</a:t>
                      </a:r>
                      <a:r>
                        <a:rPr lang="ja-JP" sz="1050" dirty="0">
                          <a:ln>
                            <a:noFill/>
                          </a:ln>
                          <a:solidFill>
                            <a:srgbClr val="333333"/>
                          </a:solidFill>
                          <a:latin typeface="Adobe Clean Han Regular" panose="020B0500000000000000" pitchFamily="34" charset="-128"/>
                          <a:ea typeface="Adobe Clean Han Regular" panose="020B0500000000000000" pitchFamily="34" charset="-128"/>
                        </a:rPr>
                        <a:t>（有料通話）</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(+64) 050 861 4264</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フィリピン</a:t>
                      </a:r>
                      <a:br>
                        <a:rPr lang="sk-SK" altLang="ja-JP" sz="1050" dirty="0">
                          <a:ln>
                            <a:noFill/>
                          </a:ln>
                          <a:solidFill>
                            <a:srgbClr val="333333"/>
                          </a:solidFill>
                          <a:latin typeface="Adobe Clean Han Regular" panose="020B0500000000000000" pitchFamily="34" charset="-128"/>
                          <a:ea typeface="Adobe Clean Han Regular" panose="020B0500000000000000" pitchFamily="34" charset="-128"/>
                        </a:rPr>
                      </a:br>
                      <a:r>
                        <a:rPr lang="ja-JP" sz="1050" dirty="0">
                          <a:ln>
                            <a:noFill/>
                          </a:ln>
                          <a:solidFill>
                            <a:srgbClr val="333333"/>
                          </a:solidFill>
                          <a:latin typeface="Adobe Clean Han Regular" panose="020B0500000000000000" pitchFamily="34" charset="-128"/>
                          <a:ea typeface="Adobe Clean Han Regular" panose="020B0500000000000000" pitchFamily="34" charset="-128"/>
                        </a:rPr>
                        <a:t>（有料通話）</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(+63) 1 800 8908 8359</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シンガポール</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(+65) 1 800 818 5220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韓国</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(+82) 080 517 0880</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 </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a:ln>
                            <a:noFill/>
                          </a:ln>
                          <a:solidFill>
                            <a:srgbClr val="333333"/>
                          </a:solidFill>
                          <a:latin typeface="Adobe Clean Han Regular" panose="020B0500000000000000" pitchFamily="34" charset="-128"/>
                          <a:ea typeface="Adobe Clean Han Regular" panose="020B0500000000000000" pitchFamily="34" charset="-128"/>
                        </a:rPr>
                        <a:t>台湾</a:t>
                      </a: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ja-JP" sz="1050" dirty="0">
                          <a:ln>
                            <a:noFill/>
                          </a:ln>
                          <a:solidFill>
                            <a:srgbClr val="333333"/>
                          </a:solidFill>
                          <a:latin typeface="Adobe Clean Han Regular" panose="020B0500000000000000" pitchFamily="34" charset="-128"/>
                          <a:ea typeface="Adobe Clean Han Regular" panose="020B0500000000000000" pitchFamily="34" charset="-128"/>
                        </a:rPr>
                        <a:t>(+886) 0 800 066 6381</a:t>
                      </a: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36349128"/>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アジア太平洋</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日本*</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9:00 ～午後 5:00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午前 9:00 ～午後 5:30</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ja-JP" sz="1050" i="1" dirty="0">
                <a:ln>
                  <a:noFill/>
                </a:ln>
                <a:solidFill>
                  <a:srgbClr val="000000"/>
                </a:solidFill>
                <a:latin typeface="Adobe Clean Han Normal" panose="020B0400000000000000" pitchFamily="34" charset="-128"/>
                <a:ea typeface="Adobe Clean Han Normal" panose="020B0400000000000000" pitchFamily="34" charset="-128"/>
              </a:rPr>
              <a:t>例外：</a:t>
            </a:r>
          </a:p>
          <a:p>
            <a:pPr marL="0" marR="0" indent="0" algn="l">
              <a:lnSpc>
                <a:spcPct val="119000"/>
              </a:lnSpc>
              <a:spcBef>
                <a:spcPts val="0"/>
              </a:spcBef>
              <a:spcAft>
                <a:spcPts val="300"/>
              </a:spcAft>
            </a:pPr>
            <a:r>
              <a:rPr lang="ja-JP" sz="1050" i="1" dirty="0">
                <a:ln>
                  <a:noFill/>
                </a:ln>
                <a:solidFill>
                  <a:srgbClr val="000000"/>
                </a:solidFill>
                <a:latin typeface="Adobe Clean Han Normal" panose="020B0400000000000000" pitchFamily="34" charset="-128"/>
                <a:ea typeface="Adobe Clean Han Normal" panose="020B0400000000000000" pitchFamily="34" charset="-128"/>
              </a:rPr>
              <a:t>*サポートで対応している言語は、英語および日本語のみです。</a:t>
            </a:r>
          </a:p>
          <a:p>
            <a:pPr marL="0" marR="0" indent="0" algn="l">
              <a:lnSpc>
                <a:spcPct val="119000"/>
              </a:lnSpc>
              <a:spcBef>
                <a:spcPts val="0"/>
              </a:spcBef>
              <a:spcAft>
                <a:spcPts val="300"/>
              </a:spcAft>
            </a:pPr>
            <a:r>
              <a:rPr lang="ja-JP" sz="1050" i="1" dirty="0">
                <a:ln>
                  <a:noFill/>
                </a:ln>
                <a:solidFill>
                  <a:srgbClr val="000000"/>
                </a:solidFill>
                <a:latin typeface="Adobe Clean Han Normal" panose="020B0400000000000000" pitchFamily="34" charset="-128"/>
                <a:ea typeface="Adobe Clean Han Normal" panose="020B0400000000000000" pitchFamily="34" charset="-128"/>
              </a:rPr>
              <a:t>Adobe Commerce のサポートは、日本語に対応していません。</a:t>
            </a:r>
          </a:p>
          <a:p>
            <a:pPr marL="0" marR="0" indent="0" algn="l">
              <a:lnSpc>
                <a:spcPct val="119000"/>
              </a:lnSpc>
              <a:spcBef>
                <a:spcPts val="0"/>
              </a:spcBef>
              <a:spcAft>
                <a:spcPts val="300"/>
              </a:spcAft>
            </a:pP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（日本語サポート）</a:t>
            </a:r>
            <a:r>
              <a:rPr lang="en-US" altLang="ja-JP" sz="1050" i="1" dirty="0">
                <a:ln>
                  <a:noFill/>
                </a:ln>
                <a:solidFill>
                  <a:srgbClr val="000000"/>
                </a:solidFill>
                <a:latin typeface="Adobe Clean Han Normal" panose="020B0400000000000000" pitchFamily="34" charset="-128"/>
                <a:ea typeface="Adobe Clean Han Normal" panose="020B0400000000000000" pitchFamily="34" charset="-128"/>
              </a:rPr>
              <a:t>P2</a:t>
            </a: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a:t>
            </a:r>
            <a:r>
              <a:rPr lang="en-US" altLang="ja-JP" sz="1050" i="1" dirty="0">
                <a:ln>
                  <a:noFill/>
                </a:ln>
                <a:solidFill>
                  <a:srgbClr val="000000"/>
                </a:solidFill>
                <a:latin typeface="Adobe Clean Han Normal" panose="020B0400000000000000" pitchFamily="34" charset="-128"/>
                <a:ea typeface="Adobe Clean Han Normal" panose="020B0400000000000000" pitchFamily="34" charset="-128"/>
              </a:rPr>
              <a:t>P3</a:t>
            </a: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a:t>
            </a:r>
            <a:r>
              <a:rPr lang="en-US" altLang="ja-JP" sz="1050" i="1" dirty="0">
                <a:ln>
                  <a:noFill/>
                </a:ln>
                <a:solidFill>
                  <a:srgbClr val="000000"/>
                </a:solidFill>
                <a:latin typeface="Adobe Clean Han Normal" panose="020B0400000000000000" pitchFamily="34" charset="-128"/>
                <a:ea typeface="Adobe Clean Han Normal" panose="020B0400000000000000" pitchFamily="34" charset="-128"/>
              </a:rPr>
              <a:t>P4 </a:t>
            </a:r>
            <a:r>
              <a:rPr lang="ja-JP" altLang="en-US" sz="1050" i="1" dirty="0">
                <a:ln>
                  <a:noFill/>
                </a:ln>
                <a:solidFill>
                  <a:srgbClr val="000000"/>
                </a:solidFill>
                <a:latin typeface="Adobe Clean Han Normal" panose="020B0400000000000000" pitchFamily="34" charset="-128"/>
                <a:ea typeface="Adobe Clean Han Normal" panose="020B0400000000000000" pitchFamily="34" charset="-128"/>
              </a:rPr>
              <a:t>の場合は、営業時間内のみの対応です。</a:t>
            </a:r>
            <a:endParaRPr lang="ja-JP" sz="1050" i="1" dirty="0">
              <a:ln>
                <a:noFill/>
              </a:ln>
              <a:solidFill>
                <a:srgbClr val="000000"/>
              </a:solidFill>
              <a:latin typeface="Adobe Clean Han Normal" panose="020B0400000000000000" pitchFamily="34" charset="-128"/>
              <a:ea typeface="Adobe Clean Han Normal" panose="020B0400000000000000" pitchFamily="34" charset="-128"/>
            </a:endParaRP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086511"/>
            <a:ext cx="5694975" cy="409856"/>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ja-JP" sz="900" i="1" spc="-30" dirty="0">
                <a:ln>
                  <a:noFill/>
                </a:ln>
                <a:solidFill>
                  <a:srgbClr val="000000"/>
                </a:solidFill>
                <a:latin typeface="Adobe Clean Han Normal" panose="020B0400000000000000" pitchFamily="34" charset="-128"/>
                <a:ea typeface="Adobe Clean Han Normal" panose="020B0400000000000000" pitchFamily="34" charset="-128"/>
              </a:rPr>
              <a:t>お住まいの地域で利用可能なカスタマーケアの電話番号がない場合は、</a:t>
            </a:r>
            <a:r>
              <a:rPr lang="ja-JP" sz="900" b="1" i="1" spc="-30" dirty="0">
                <a:ln>
                  <a:noFill/>
                </a:ln>
                <a:solidFill>
                  <a:srgbClr val="000000"/>
                </a:solidFill>
                <a:latin typeface="Adobe Clean Han Normal" panose="020B0400000000000000" pitchFamily="34" charset="-128"/>
                <a:ea typeface="Adobe Clean Han Normal" panose="020B0400000000000000" pitchFamily="34" charset="-128"/>
              </a:rPr>
              <a:t>+1 800 497 0335</a:t>
            </a:r>
            <a:r>
              <a:rPr lang="ja-JP" sz="900" i="1" spc="-30" dirty="0">
                <a:ln>
                  <a:noFill/>
                </a:ln>
                <a:solidFill>
                  <a:srgbClr val="000000"/>
                </a:solidFill>
                <a:latin typeface="Adobe Clean Han Normal" panose="020B0400000000000000" pitchFamily="34" charset="-128"/>
                <a:ea typeface="Adobe Clean Han Normal" panose="020B0400000000000000" pitchFamily="34" charset="-128"/>
              </a:rPr>
              <a:t> をご利用ください。</a:t>
            </a:r>
            <a:br>
              <a:rPr lang="sk-SK" altLang="ja-JP" sz="900" i="1" spc="-30" dirty="0">
                <a:ln>
                  <a:noFill/>
                </a:ln>
                <a:solidFill>
                  <a:srgbClr val="000000"/>
                </a:solidFill>
                <a:latin typeface="Adobe Clean Han Normal" panose="020B0400000000000000" pitchFamily="34" charset="-128"/>
                <a:ea typeface="Adobe Clean Han Normal" panose="020B0400000000000000" pitchFamily="34" charset="-128"/>
              </a:rPr>
            </a:br>
            <a:r>
              <a:rPr lang="ja-JP" sz="900" i="1" spc="-30" dirty="0">
                <a:ln>
                  <a:noFill/>
                </a:ln>
                <a:solidFill>
                  <a:srgbClr val="000000"/>
                </a:solidFill>
                <a:latin typeface="Adobe Clean Han Normal" panose="020B0400000000000000" pitchFamily="34" charset="-128"/>
                <a:ea typeface="Adobe Clean Han Normal" panose="020B0400000000000000" pitchFamily="34" charset="-128"/>
              </a:rPr>
              <a:t>ただし、これは米国の番号ですので、お住まいの地域に応じて電話料金がかかります。ご注意ください。</a:t>
            </a:r>
            <a:r>
              <a:rPr lang="ja-JP" sz="900" i="1" spc="-30" dirty="0">
                <a:solidFill>
                  <a:srgbClr val="000000"/>
                </a:solidFill>
                <a:latin typeface="Adobe Clean Han Normal" panose="020B0400000000000000" pitchFamily="34" charset="-128"/>
                <a:ea typeface="Adobe Clean Han Normal" panose="020B0400000000000000" pitchFamily="34" charset="-128"/>
              </a:rPr>
              <a:t> </a:t>
            </a:r>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738514726"/>
              </p:ext>
            </p:extLst>
          </p:nvPr>
        </p:nvGraphicFramePr>
        <p:xfrm>
          <a:off x="76653" y="4637677"/>
          <a:ext cx="5043988" cy="139446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ja-JP" sz="1050" dirty="0">
                          <a:latin typeface="Adobe Clean Han Regular" panose="020B0500000000000000" pitchFamily="34" charset="-128"/>
                          <a:ea typeface="Adobe Clean Han Regular" panose="020B0500000000000000" pitchFamily="34" charset="-128"/>
                        </a:rPr>
                        <a:t>Marketo Engage 電話サポート</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ja-JP" sz="1050" b="1">
                          <a:latin typeface="Adobe Clean Han Regular" panose="020B0500000000000000" pitchFamily="34" charset="-128"/>
                          <a:ea typeface="Adobe Clean Han Regular" panose="020B0500000000000000" pitchFamily="34" charset="-128"/>
                        </a:rPr>
                        <a:t>南北アメリカ </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ja-JP" sz="1050" b="1" i="0" u="none" strike="noStrike" noProof="0" dirty="0">
                          <a:latin typeface="Adobe Clean Han Regular" panose="020B0500000000000000" pitchFamily="34" charset="-128"/>
                          <a:ea typeface="Adobe Clean Han Regular" panose="020B0500000000000000" pitchFamily="34" charset="-128"/>
                        </a:rPr>
                        <a:t>ヨーロッパ、</a:t>
                      </a:r>
                      <a:br>
                        <a:rPr lang="sk-SK" altLang="ja-JP" sz="1050" b="1" i="0" u="none" strike="noStrike" noProof="0" dirty="0">
                          <a:latin typeface="Adobe Clean Han Regular" panose="020B0500000000000000" pitchFamily="34" charset="-128"/>
                          <a:ea typeface="Adobe Clean Han Regular" panose="020B0500000000000000" pitchFamily="34" charset="-128"/>
                        </a:rPr>
                      </a:br>
                      <a:r>
                        <a:rPr lang="ja-JP" sz="1050" b="1" i="0" u="none" strike="noStrike" noProof="0" dirty="0">
                          <a:latin typeface="Adobe Clean Han Regular" panose="020B0500000000000000" pitchFamily="34" charset="-128"/>
                          <a:ea typeface="Adobe Clean Han Regular" panose="020B0500000000000000" pitchFamily="34" charset="-128"/>
                        </a:rPr>
                        <a:t>中東、アフリカ</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ja-JP" sz="1050" b="1" i="0" u="none" strike="noStrike" noProof="0" dirty="0">
                          <a:latin typeface="Adobe Clean Han Regular" panose="020B0500000000000000" pitchFamily="34" charset="-128"/>
                          <a:ea typeface="Adobe Clean Han Regular" panose="020B0500000000000000" pitchFamily="34" charset="-128"/>
                        </a:rPr>
                        <a:t>アジア太平洋 </a:t>
                      </a: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ja-JP" sz="1050" b="1" i="0" u="none" strike="noStrike" noProof="0">
                          <a:latin typeface="Adobe Clean Han Regular" panose="020B0500000000000000" pitchFamily="34" charset="-128"/>
                          <a:ea typeface="Adobe Clean Han Regular" panose="020B0500000000000000" pitchFamily="34" charset="-128"/>
                        </a:rPr>
                        <a:t>日本</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ja-JP" sz="1050" b="0" i="0" u="none" strike="noStrike" noProof="0">
                          <a:latin typeface="Adobe Clean Han Regular" panose="020B0500000000000000" pitchFamily="34" charset="-128"/>
                          <a:ea typeface="Adobe Clean Han Regular" panose="020B0500000000000000" pitchFamily="34" charset="-128"/>
                        </a:rPr>
                        <a:t>無料通話： +1 877 270 6586</a:t>
                      </a:r>
                      <a:r>
                        <a:rPr lang="ja-JP" sz="1050" b="1" i="0" u="none" strike="noStrike" noProof="0">
                          <a:latin typeface="Adobe Clean Han Regular" panose="020B0500000000000000" pitchFamily="34" charset="-128"/>
                          <a:ea typeface="Adobe Clean Han Regular" panose="020B0500000000000000" pitchFamily="34" charset="-128"/>
                        </a:rPr>
                        <a:t> </a:t>
                      </a:r>
                    </a:p>
                    <a:p>
                      <a:pPr lvl="0" algn="l" rtl="0">
                        <a:buNone/>
                      </a:pPr>
                      <a:endParaRPr lang="en-US" sz="1050" b="1" i="0" u="none" strike="noStrike" noProof="0">
                        <a:effectLst/>
                        <a:latin typeface="Adobe Clean Han Regular" panose="020B0500000000000000" pitchFamily="34" charset="-128"/>
                        <a:ea typeface="Adobe Clean Han Regular" panose="020B0500000000000000" pitchFamily="34" charset="-128"/>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英国： </a:t>
                      </a:r>
                      <a:br>
                        <a:rPr lang="sk-SK" altLang="ja-JP" sz="1050" b="0" i="0" u="none" strike="noStrike" noProof="0" dirty="0">
                          <a:latin typeface="Adobe Clean Han Regular" panose="020B0500000000000000" pitchFamily="34" charset="-128"/>
                          <a:ea typeface="Adobe Clean Han Regular" panose="020B0500000000000000" pitchFamily="34" charset="-128"/>
                        </a:rPr>
                      </a:br>
                      <a:r>
                        <a:rPr lang="ja-JP" sz="1050" b="0" i="0" u="none" strike="noStrike" noProof="0" dirty="0">
                          <a:latin typeface="Adobe Clean Han Regular" panose="020B0500000000000000" pitchFamily="34" charset="-128"/>
                          <a:ea typeface="Adobe Clean Han Regular" panose="020B0500000000000000" pitchFamily="34" charset="-128"/>
                        </a:rPr>
                        <a:t>0800 151 3030 </a:t>
                      </a:r>
                    </a:p>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ヨーロッパ： +353 1 242 3030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オーストラリア： +61 2 8031 8188</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ja-JP" sz="1050" b="0" i="0" u="none" strike="noStrike" noProof="0" dirty="0">
                          <a:latin typeface="Adobe Clean Han Regular" panose="020B0500000000000000" pitchFamily="34" charset="-128"/>
                          <a:ea typeface="Adobe Clean Han Regular" panose="020B0500000000000000" pitchFamily="34" charset="-128"/>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ja-JP" dirty="0">
                <a:ea typeface="Adobe Clean Han ExtraBold" panose="020B0800000000000000" pitchFamily="34" charset="-128"/>
              </a:rPr>
              <a:t>アドビカスタマーサポート：優先度の定義</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ja-JP" sz="1400" dirty="0">
                <a:ln>
                  <a:noFill/>
                </a:ln>
                <a:solidFill>
                  <a:srgbClr val="000000"/>
                </a:solidFill>
                <a:latin typeface="Adobe Clean Han Normal" panose="020B0400000000000000" pitchFamily="34" charset="-128"/>
                <a:ea typeface="Adobe Clean Han Normal" panose="020B0400000000000000" pitchFamily="34" charset="-128"/>
              </a:rPr>
              <a:t>お問い合わせに対する応答時間や対応は、お客様から報告された業務への影響具合の評価に応じて決定されます。業務への影響が重大であるほど、優先度も高くなります。適切な優先度の判定のために、以下のガイドラインを参考にしてください。 </a:t>
            </a:r>
          </a:p>
          <a:p>
            <a:pPr marL="0" marR="0" indent="0" algn="l">
              <a:lnSpc>
                <a:spcPct val="119000"/>
              </a:lnSpc>
              <a:spcBef>
                <a:spcPts val="0"/>
              </a:spcBef>
              <a:spcAft>
                <a:spcPts val="600"/>
              </a:spcAft>
            </a:pPr>
            <a:r>
              <a:rPr lang="ja-JP" sz="1000" dirty="0">
                <a:ln>
                  <a:noFill/>
                </a:ln>
                <a:solidFill>
                  <a:srgbClr val="000000"/>
                </a:solidFill>
                <a:latin typeface="Adobe Clean Han Normal" panose="020B0400000000000000" pitchFamily="34" charset="-128"/>
                <a:ea typeface="Adobe Clean Han Normal" panose="020B0400000000000000" pitchFamily="34" charset="-128"/>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5785104" cy="665310"/>
          </a:xfrm>
          <a:prstGeom prst="rect">
            <a:avLst/>
          </a:prstGeom>
          <a:noFill/>
        </p:spPr>
        <p:txBody>
          <a:bodyPr wrap="square">
            <a:spAutoFit/>
          </a:bodyPr>
          <a:lstStyle/>
          <a:p>
            <a:pPr marL="0" marR="0" indent="0" algn="l">
              <a:lnSpc>
                <a:spcPct val="119000"/>
              </a:lnSpc>
              <a:spcBef>
                <a:spcPts val="0"/>
              </a:spcBef>
              <a:spcAft>
                <a:spcPts val="600"/>
              </a:spcAft>
            </a:pPr>
            <a:r>
              <a:rPr lang="ja-JP" sz="1400" b="1" dirty="0">
                <a:ln>
                  <a:noFill/>
                </a:ln>
                <a:solidFill>
                  <a:srgbClr val="000000"/>
                </a:solidFill>
                <a:latin typeface="Adobe Clean Han ExtraBold" panose="020B0800000000000000" pitchFamily="34" charset="-128"/>
                <a:ea typeface="Adobe Clean Han ExtraBold" panose="020B0800000000000000" pitchFamily="34" charset="-128"/>
              </a:rPr>
              <a:t>サービスレベルターゲット：初期対応と優先度の定義</a:t>
            </a:r>
          </a:p>
          <a:p>
            <a:pPr marL="0" marR="0" indent="0" algn="l">
              <a:lnSpc>
                <a:spcPct val="119000"/>
              </a:lnSpc>
              <a:spcBef>
                <a:spcPts val="0"/>
              </a:spcBef>
              <a:spcAft>
                <a:spcPts val="600"/>
              </a:spcAft>
            </a:pPr>
            <a:r>
              <a:rPr lang="ja-JP" sz="1400" dirty="0">
                <a:ln>
                  <a:noFill/>
                </a:ln>
                <a:solidFill>
                  <a:srgbClr val="000000"/>
                </a:solidFill>
                <a:latin typeface="Adobe Clean Han ExtraBold" panose="020B0800000000000000" pitchFamily="34" charset="-128"/>
                <a:ea typeface="Adobe Clean Han ExtraBold" panose="020B0800000000000000" pitchFamily="34" charset="-128"/>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3597123754"/>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ja-JP" sz="1200" b="1" dirty="0">
                          <a:ln>
                            <a:noFill/>
                          </a:ln>
                          <a:solidFill>
                            <a:srgbClr val="020302"/>
                          </a:solidFill>
                          <a:latin typeface="Adobe Clean Han Regular" panose="020B0500000000000000" pitchFamily="34" charset="-128"/>
                          <a:ea typeface="Adobe Clean Han Regular" panose="020B0500000000000000" pitchFamily="34" charset="-128"/>
                        </a:rPr>
                        <a:t>優先度</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ja-JP" sz="1200" b="1" dirty="0">
                          <a:ln>
                            <a:noFill/>
                          </a:ln>
                          <a:solidFill>
                            <a:srgbClr val="020302"/>
                          </a:solidFill>
                          <a:latin typeface="Adobe Clean Han Regular" panose="020B0500000000000000" pitchFamily="34" charset="-128"/>
                          <a:ea typeface="Adobe Clean Han Regular" panose="020B0500000000000000" pitchFamily="34" charset="-128"/>
                        </a:rPr>
                        <a:t>定義</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オンライン</a:t>
                      </a:r>
                    </a:p>
                    <a:p>
                      <a:pPr marL="133350" marR="0" indent="0" algn="l" rtl="0">
                        <a:lnSpc>
                          <a:spcPct val="119000"/>
                        </a:lnSpc>
                        <a:spcBef>
                          <a:spcPts val="0"/>
                        </a:spcBef>
                        <a:spcAft>
                          <a:spcPts val="0"/>
                        </a:spcAft>
                      </a:pPr>
                      <a:r>
                        <a:rPr lang="ja-JP" sz="1000" dirty="0">
                          <a:ln>
                            <a:noFill/>
                          </a:ln>
                          <a:solidFill>
                            <a:srgbClr val="020302"/>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ビジネス </a:t>
                      </a:r>
                    </a:p>
                    <a:p>
                      <a:pPr marL="90805" marR="0" indent="0" algn="l" rtl="0">
                        <a:lnSpc>
                          <a:spcPct val="119000"/>
                        </a:lnSpc>
                        <a:spcBef>
                          <a:spcPts val="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エンタープライズ </a:t>
                      </a:r>
                    </a:p>
                    <a:p>
                      <a:pPr marL="56502" marR="0" indent="0" algn="l" rtl="0">
                        <a:lnSpc>
                          <a:spcPct val="119000"/>
                        </a:lnSpc>
                        <a:spcBef>
                          <a:spcPts val="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エリート </a:t>
                      </a:r>
                    </a:p>
                    <a:p>
                      <a:pPr marL="186055" marR="0" indent="0" algn="l" rtl="0">
                        <a:lnSpc>
                          <a:spcPct val="119000"/>
                        </a:lnSpc>
                        <a:spcBef>
                          <a:spcPts val="0"/>
                        </a:spcBef>
                        <a:spcAft>
                          <a:spcPts val="0"/>
                        </a:spcAft>
                      </a:pPr>
                      <a:r>
                        <a:rPr lang="ja-JP" sz="1000" dirty="0">
                          <a:ln>
                            <a:noFill/>
                          </a:ln>
                          <a:solidFill>
                            <a:srgbClr val="FFFFFF"/>
                          </a:solidFill>
                          <a:latin typeface="Adobe Clean Han Regular" panose="020B0500000000000000" pitchFamily="34" charset="-128"/>
                          <a:ea typeface="Adobe Clean Han Regular" panose="020B0500000000000000" pitchFamily="34" charset="-128"/>
                        </a:rPr>
                        <a:t>サポート</a:t>
                      </a: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1</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お客様の本番業務機能がダウンしている、または著しいデータ損失やサービス低下があり、機能およびユーザビリティを復元するための早急な処置が必要。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1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1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30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分</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algn="ctr" fontAlgn="t"/>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24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時間年中無休／</a:t>
                      </a:r>
                      <a:b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br>
                      <a:r>
                        <a:rPr lang="en-US" altLang="ja-JP" sz="1000" b="0" i="0" u="none" strike="noStrike" dirty="0">
                          <a:solidFill>
                            <a:srgbClr val="020302"/>
                          </a:solidFill>
                          <a:latin typeface="Adobe Clean Han Regular" panose="020B0500000000000000" pitchFamily="34" charset="-128"/>
                          <a:ea typeface="Adobe Clean Han Regular" panose="020B0500000000000000" pitchFamily="34" charset="-128"/>
                        </a:rPr>
                        <a:t>15 </a:t>
                      </a:r>
                      <a:r>
                        <a:rPr lang="ja-JP" altLang="en-US" sz="1000" b="0" i="0" u="none" strike="noStrike" dirty="0">
                          <a:solidFill>
                            <a:srgbClr val="020302"/>
                          </a:solidFill>
                          <a:latin typeface="Adobe Clean Han Regular" panose="020B0500000000000000" pitchFamily="34" charset="-128"/>
                          <a:ea typeface="Adobe Clean Han Regular" panose="020B0500000000000000" pitchFamily="34" charset="-128"/>
                        </a:rPr>
                        <a:t>分</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2</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お客様の業務機能に重大なサービス低下や潜在的なデータ損失があるか、主な機能が影響を受けている。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   </a:t>
                      </a:r>
                    </a:p>
                    <a:p>
                      <a:pPr marL="0" marR="264160" indent="115570" algn="ctr" defTabSz="914400" rtl="0" eaLnBrk="1" latinLnBrk="0" hangingPunct="1">
                        <a:lnSpc>
                          <a:spcPct val="100000"/>
                        </a:lnSpc>
                        <a:spcBef>
                          <a:spcPts val="0"/>
                        </a:spcBef>
                        <a:spcAft>
                          <a:spcPts val="0"/>
                        </a:spcAft>
                      </a:pP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4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 </a:t>
                      </a:r>
                    </a:p>
                    <a:p>
                      <a:pPr marL="0" marR="264160" indent="115570" algn="ctr" defTabSz="914400" rtl="0" eaLnBrk="1" latinLnBrk="0" hangingPunct="1">
                        <a:lnSpc>
                          <a:spcPct val="100000"/>
                        </a:lnSpc>
                        <a:spcBef>
                          <a:spcPts val="0"/>
                        </a:spcBef>
                        <a:spcAft>
                          <a:spcPts val="0"/>
                        </a:spcAft>
                      </a:pP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平日</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24</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平日</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24</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 </a:t>
                      </a:r>
                    </a:p>
                    <a:p>
                      <a:pPr marL="0" marR="264160" indent="115570" algn="ctr" defTabSz="914400" rtl="0" eaLnBrk="1" latinLnBrk="0" hangingPunct="1">
                        <a:lnSpc>
                          <a:spcPct val="100000"/>
                        </a:lnSpc>
                        <a:spcBef>
                          <a:spcPts val="0"/>
                        </a:spcBef>
                        <a:spcAft>
                          <a:spcPts val="0"/>
                        </a:spcAft>
                      </a:pP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30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分</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3</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ja-JP" sz="1200" dirty="0">
                          <a:ln>
                            <a:noFill/>
                          </a:ln>
                          <a:solidFill>
                            <a:srgbClr val="000000"/>
                          </a:solidFill>
                          <a:latin typeface="Adobe Clean Han Light" panose="020B0300000000000000" pitchFamily="34" charset="-128"/>
                          <a:ea typeface="Adobe Clean Han Light" panose="020B0300000000000000" pitchFamily="34" charset="-128"/>
                        </a:rPr>
                        <a:t>お客様の業務機能に軽微なサービス低下があるが、業務機能を正常に続行できる解決策／回避策が存在する。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6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4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営業時間／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平日</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24</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時間</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ja-JP" sz="1100" b="1" dirty="0">
                          <a:ln>
                            <a:noFill/>
                          </a:ln>
                          <a:solidFill>
                            <a:srgbClr val="000000"/>
                          </a:solidFill>
                          <a:latin typeface="Adobe Clean Han Regular" panose="020B0500000000000000" pitchFamily="34" charset="-128"/>
                          <a:ea typeface="Adobe Clean Han Regular" panose="020B0500000000000000" pitchFamily="34" charset="-128"/>
                        </a:rPr>
                        <a:t>優先度 4</a:t>
                      </a:r>
                      <a:br>
                        <a:rPr lang="ja-JP" sz="1100" dirty="0">
                          <a:ln>
                            <a:noFill/>
                          </a:ln>
                          <a:solidFill>
                            <a:srgbClr val="000000"/>
                          </a:solidFill>
                          <a:latin typeface="Adobe Clean Han Regular" panose="020B0500000000000000" pitchFamily="34" charset="-128"/>
                          <a:ea typeface="Adobe Clean Han Regular" panose="020B0500000000000000" pitchFamily="34" charset="-128"/>
                        </a:rPr>
                      </a:br>
                      <a:endParaRPr lang="ja-JP" sz="1100" dirty="0">
                        <a:ln>
                          <a:noFill/>
                        </a:ln>
                        <a:solidFill>
                          <a:srgbClr val="000000"/>
                        </a:solidFill>
                        <a:latin typeface="Adobe Clean Han Regular" panose="020B0500000000000000" pitchFamily="34" charset="-128"/>
                        <a:ea typeface="Adobe Clean Han Regular" panose="020B0500000000000000" pitchFamily="34" charset="-128"/>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ja-JP" sz="1200" spc="-30" baseline="0" dirty="0">
                          <a:ln>
                            <a:noFill/>
                          </a:ln>
                          <a:solidFill>
                            <a:srgbClr val="000000"/>
                          </a:solidFill>
                          <a:latin typeface="Adobe Clean Han Light" panose="020B0300000000000000" pitchFamily="34" charset="-128"/>
                          <a:ea typeface="Adobe Clean Han Light" panose="020B0300000000000000" pitchFamily="34" charset="-128"/>
                        </a:rPr>
                        <a:t>現在の製品機能に関する一般的な質問または機能拡張のリクエスト。 </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3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営業日／ </a:t>
                      </a:r>
                    </a:p>
                    <a:p>
                      <a:pPr marL="0" marR="264160" indent="115570" algn="ctr" defTabSz="914400" rtl="0" eaLnBrk="1" latinLnBrk="0" hangingPunct="1">
                        <a:lnSpc>
                          <a:spcPct val="100000"/>
                        </a:lnSpc>
                        <a:spcBef>
                          <a:spcPts val="0"/>
                        </a:spcBef>
                        <a:spcAft>
                          <a:spcPts val="0"/>
                        </a:spcAft>
                      </a:pP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 </a:t>
                      </a:r>
                      <a:r>
                        <a:rPr lang="en-US" altLang="ja-JP"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1 </a:t>
                      </a:r>
                      <a:r>
                        <a:rPr lang="ja-JP" altLang="en-US" sz="1000" kern="1200" dirty="0">
                          <a:ln>
                            <a:noFill/>
                          </a:ln>
                          <a:solidFill>
                            <a:srgbClr val="020302"/>
                          </a:solidFill>
                          <a:latin typeface="Adobe Clean Han Regular" panose="020B0500000000000000" pitchFamily="34" charset="-128"/>
                          <a:ea typeface="Adobe Clean Han Regular" panose="020B0500000000000000" pitchFamily="34" charset="-128"/>
                          <a:cs typeface="+mn-cs"/>
                        </a:rPr>
                        <a:t>日</a:t>
                      </a: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ja-JP" dirty="0">
                <a:ea typeface="Adobe Clean Han ExtraBold" panose="020B0800000000000000" pitchFamily="34" charset="-128"/>
              </a:rPr>
              <a:t>Adobe Analytics：</a:t>
            </a:r>
            <a:r>
              <a:rPr lang="ja-JP" dirty="0">
                <a:solidFill>
                  <a:schemeClr val="tx1"/>
                </a:solidFill>
                <a:ea typeface="Adobe Clean Han ExtraBold" panose="020B0800000000000000" pitchFamily="34" charset="-128"/>
              </a:rPr>
              <a:t>顧客のあらゆる行動について情報を収集、整理、</a:t>
            </a:r>
            <a:br>
              <a:rPr lang="sk-SK" altLang="ja-JP" dirty="0">
                <a:solidFill>
                  <a:schemeClr val="tx1"/>
                </a:solidFill>
                <a:ea typeface="Adobe Clean Han ExtraBold" panose="020B0800000000000000" pitchFamily="34" charset="-128"/>
              </a:rPr>
            </a:br>
            <a:r>
              <a:rPr lang="ja-JP" dirty="0">
                <a:solidFill>
                  <a:schemeClr val="tx1"/>
                </a:solidFill>
                <a:ea typeface="Adobe Clean Han ExtraBold" panose="020B0800000000000000" pitchFamily="34" charset="-128"/>
              </a:rPr>
              <a:t>分析、レポートできる、業界トップレベルのソリューションです。</a:t>
            </a: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8970"/>
            <a:chOff x="340538" y="1413856"/>
            <a:chExt cx="3679201" cy="227897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600" dirty="0">
                    <a:solidFill>
                      <a:srgbClr val="FFFFFF"/>
                    </a:solidFill>
                    <a:latin typeface="Adobe Clean Han ExtraBold" panose="020B0800000000000000" pitchFamily="34" charset="-128"/>
                    <a:ea typeface="Adobe Clean Han ExtraBold" panose="020B0800000000000000" pitchFamily="34" charset="-128"/>
                  </a:rPr>
                  <a:t>結果に繋がるインサイト</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10926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ビジネスユーザーや上層部の意志決定者が、モバイルデバイスを使用して、迅速かつ容易にインサイトにアクセスし、インタラクティブクエリに対する回答を即座に取得できるようになりました。</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659763"/>
              <a:chOff x="4000500" y="1895754"/>
              <a:chExt cx="1000125" cy="4362211"/>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4362211"/>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4362211"/>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新しいアルゴリズム</a:t>
                </a:r>
                <a:br>
                  <a:rPr lang="en-US" altLang="ja-JP" sz="1600" dirty="0">
                    <a:solidFill>
                      <a:srgbClr val="FFFFFF"/>
                    </a:solidFill>
                    <a:latin typeface="Adobe Clean Han ExtraBold" panose="020B0800000000000000" pitchFamily="34" charset="-128"/>
                    <a:ea typeface="Adobe Clean Han ExtraBold" panose="020B0800000000000000" pitchFamily="34" charset="-128"/>
                  </a:rPr>
                </a:br>
                <a:r>
                  <a:rPr lang="ja-JP" sz="1600" dirty="0">
                    <a:solidFill>
                      <a:srgbClr val="FFFFFF"/>
                    </a:solidFill>
                    <a:latin typeface="Adobe Clean Han ExtraBold" panose="020B0800000000000000" pitchFamily="34" charset="-128"/>
                    <a:ea typeface="Adobe Clean Han ExtraBold" panose="020B0800000000000000" pitchFamily="34" charset="-128"/>
                  </a:rPr>
                  <a:t>アトリビューションモデル</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77556"/>
              <a:ext cx="3387448"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ユーザーが、ペイドメディア、アーンドメディア、所有メディアにまたがって、より正確にマーケティング投資を評価できるようになりました。</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dobe Clean Han ExtraBold" panose="020B0800000000000000" pitchFamily="34" charset="-128"/>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600" dirty="0">
                    <a:solidFill>
                      <a:srgbClr val="FFFFFF"/>
                    </a:solidFill>
                    <a:latin typeface="Adobe Clean Han ExtraBold" panose="020B0800000000000000" pitchFamily="34" charset="-128"/>
                    <a:ea typeface="Adobe Clean Han ExtraBold" panose="020B0800000000000000" pitchFamily="34" charset="-128"/>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376751" y="2600219"/>
              <a:ext cx="3606774"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sz="1300" dirty="0">
                  <a:latin typeface="Adobe Clean Han Normal" panose="020B0400000000000000" pitchFamily="34" charset="-128"/>
                  <a:ea typeface="Adobe Clean Han Normal" panose="020B0400000000000000" pitchFamily="34" charset="-128"/>
                </a:rPr>
                <a:t>ビジネスインテリジェンスチームやデータサイエンスチームが、強力な分析ツールキットを活用して、クロスチャネルデータを紐付けしたり分析したりできるようになります。</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89610"/>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8">
                    <a:extLst>
                      <a:ext uri="{A12FA001-AC4F-418D-AE19-62706E023703}">
                        <ahyp:hlinkClr xmlns:ahyp="http://schemas.microsoft.com/office/drawing/2018/hyperlinkcolor" val="tx"/>
                      </a:ext>
                    </a:extLst>
                  </a:hlinkClick>
                </a:rPr>
                <a:t>実装ガイド</a:t>
              </a: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9">
                    <a:extLst>
                      <a:ext uri="{A12FA001-AC4F-418D-AE19-62706E023703}">
                        <ahyp:hlinkClr xmlns:ahyp="http://schemas.microsoft.com/office/drawing/2018/hyperlinkcolor" val="tx"/>
                      </a:ext>
                    </a:extLst>
                  </a:hlinkClick>
                </a:rPr>
                <a:t>Analytics コミュニティ</a:t>
              </a: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rgbClr val="FFFFFF"/>
                </a:solidFill>
                <a:latin typeface="Adobe Clean Han ExtraBold" panose="020B0800000000000000" pitchFamily="34" charset="-128"/>
                <a:ea typeface="Adobe Clean Han ExtraBold" panose="020B0800000000000000" pitchFamily="34" charset="-128"/>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ja-JP" sz="1400" dirty="0">
                  <a:solidFill>
                    <a:srgbClr val="FFFFFF"/>
                  </a:solidFill>
                  <a:latin typeface="Adobe Clean Han ExtraBold" panose="020B0800000000000000" pitchFamily="34" charset="-128"/>
                  <a:ea typeface="Adobe Clean Han ExtraBold" panose="020B0800000000000000" pitchFamily="34" charset="-128"/>
                  <a:hlinkClick r:id="rId10">
                    <a:extLst>
                      <a:ext uri="{A12FA001-AC4F-418D-AE19-62706E023703}">
                        <ahyp:hlinkClr xmlns:ahyp="http://schemas.microsoft.com/office/drawing/2018/hyperlinkcolor" val="tx"/>
                      </a:ext>
                    </a:extLst>
                  </a:hlinkClick>
                </a:rPr>
                <a:t>トレーニングとサポート</a:t>
              </a: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1">
                    <a:extLst>
                      <a:ext uri="{A12FA001-AC4F-418D-AE19-62706E023703}">
                        <ahyp:hlinkClr xmlns:ahyp="http://schemas.microsoft.com/office/drawing/2018/hyperlinkcolor" val="tx"/>
                      </a:ext>
                    </a:extLst>
                  </a:hlinkClick>
                </a:rPr>
                <a:t>Analytics Exchange</a:t>
              </a: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dirty="0">
                <a:solidFill>
                  <a:schemeClr val="bg1"/>
                </a:solidFill>
                <a:latin typeface="Adobe Clean Han ExtraBold" panose="020B0800000000000000" pitchFamily="34" charset="-128"/>
                <a:ea typeface="Adobe Clean Han ExtraBold" panose="020B0800000000000000" pitchFamily="34" charset="-128"/>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ja-JP" sz="1400" dirty="0">
                  <a:solidFill>
                    <a:schemeClr val="bg1"/>
                  </a:solidFill>
                  <a:latin typeface="Adobe Clean Han ExtraBold" panose="020B0800000000000000" pitchFamily="34" charset="-128"/>
                  <a:ea typeface="Adobe Clean Han ExtraBold" panose="020B0800000000000000" pitchFamily="34" charset="-128"/>
                  <a:hlinkClick r:id="rId12">
                    <a:extLst>
                      <a:ext uri="{A12FA001-AC4F-418D-AE19-62706E023703}">
                        <ahyp:hlinkClr xmlns:ahyp="http://schemas.microsoft.com/office/drawing/2018/hyperlinkcolor" val="tx"/>
                      </a:ext>
                    </a:extLst>
                  </a:hlinkClick>
                </a:rPr>
                <a:t>Analytics ドキュメント</a:t>
              </a: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MS Mincho"/>
        <a:cs typeface=""/>
      </a:majorFont>
      <a:minorFont>
        <a:latin typeface="Adobe Clean SemiLight"/>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MS Mincho"/>
        <a:cs typeface=""/>
      </a:majorFont>
      <a:minorFont>
        <a:latin typeface="Calibri" panose="020F0502020204030204"/>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MS Mincho"/>
        <a:cs typeface=""/>
      </a:majorFont>
      <a:minorFont>
        <a:latin typeface="Calibri" panose="020F0502020204030204"/>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F2AE37-6D6A-4068-82E9-F5EF16CBE49D}">
  <ds:schemaRefs>
    <ds:schemaRef ds:uri="http://schemas.microsoft.com/sharepoint/v3/contenttype/forms"/>
  </ds:schemaRefs>
</ds:datastoreItem>
</file>

<file path=customXml/itemProps2.xml><?xml version="1.0" encoding="utf-8"?>
<ds:datastoreItem xmlns:ds="http://schemas.openxmlformats.org/officeDocument/2006/customXml" ds:itemID="{524CAD44-0560-47A6-B1F0-0536825636DF}">
  <ds:schemaRefs>
    <ds:schemaRef ds:uri="c3f88421-607e-4929-8398-287c7dfbf99a"/>
    <ds:schemaRef ds:uri="dede46a2-8e9c-40ab-9dcb-283b8bce6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168</TotalTime>
  <Words>15458</Words>
  <Application>Microsoft Office PowerPoint</Application>
  <PresentationFormat>Widescreen</PresentationFormat>
  <Paragraphs>701</Paragraphs>
  <Slides>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Adobe Clean Han ExtraBold</vt:lpstr>
      <vt:lpstr>Adobe Clean Han Light</vt:lpstr>
      <vt:lpstr>Adobe Clean Han Normal</vt:lpstr>
      <vt:lpstr>Adobe Clean Han Regular</vt:lpstr>
      <vt:lpstr>Adobe Clean SemiLight</vt:lpstr>
      <vt:lpstr>Arial</vt:lpstr>
      <vt:lpstr>Calibri</vt:lpstr>
      <vt:lpstr>Wingdings</vt:lpstr>
      <vt:lpstr>Adobe Corporate Master 2020</vt:lpstr>
      <vt:lpstr>Adobe Experience Cloud カスタマーサポートガイド</vt:lpstr>
      <vt:lpstr>PowerPoint Presentation</vt:lpstr>
      <vt:lpstr>Adobe Experience Cloud：キャンペーン作成や広告管理のほか、事業内容を詳細に把握するための各種ソリューションを統合したセットです。詳細情報</vt:lpstr>
      <vt:lpstr>カスタマーサポートガイドライン</vt:lpstr>
      <vt:lpstr>カスタマーサポートへの問い合わせ方法</vt:lpstr>
      <vt:lpstr>カスタマーサポートに問い合わせできる担当者</vt:lpstr>
      <vt:lpstr>アドビカスタマーサポート：地域の営業時間、言語サポート、電話番号</vt:lpstr>
      <vt:lpstr>アドビカスタマーサポート：優先度の定義</vt:lpstr>
      <vt:lpstr>Adobe Analytics：顧客のあらゆる行動について情報を収集、整理、 分析、レポートできる、業界トップレベルのソリューションです。</vt:lpstr>
      <vt:lpstr>Adobe Audience Manager：ユニークオーディエンスプロファイルを容易に作成できるデータ管理プラットフォームです。最も価値の高いセグメントを特定し、あらゆるデジタルチャネルで活用することができます。</vt:lpstr>
      <vt:lpstr>Adobe Target:実行しやすいテストを活用して、最高のコンテンツを容易に特定できるので、適切な顧客に最適なエクスペリエンスを提供できます。</vt:lpstr>
      <vt:lpstr>Adobe Experience Manager：オンラインから実店舗まで、カスタマージャーニー全体にわたってスムーズなデジタルエクスペリエンスを管理および提供できる強力なプラットフォーム。</vt:lpstr>
      <vt:lpstr>Adobe Campaign：あらゆるメディアをまたいでキャンペーンを容易に改善およびパーソナライズできる、クロスチャネルキャンペーン管理ツール。</vt:lpstr>
      <vt:lpstr>Adobe Experience Platform：どのシステムから取得した顧客データやコンテンツでも標準化して一元管理できるプラットフォーム。データサイエンスやマシンラーニング（機械学習）を活用し、よりリッチかつパーソナライズされた顧客体験のデザインと提供を実現します。</vt:lpstr>
      <vt:lpstr>Adobe Primetime：放送局やケーブルネットワーク、サービスプロバイダーが、魅力的かつパーソナライズされた TV や映画のエクスペリエンスを創出および収益化することができる、マルチスクリーン TV プラットフォームです。</vt:lpstr>
      <vt:lpstr>Adobe Marketo Engage：Marketo Engage を使用し、顧客体験管理を根本的に変えることで、あらゆる段階で顧客との良好な関係を維持します。</vt:lpstr>
      <vt:lpstr>Adobe Commerce：規模や場所を問わず、お客様とともに成長できるエンドツーエンドのコマースプラットフォームです。</vt:lpstr>
      <vt:lpstr>Adobe Workfront：どこにいても連携でき、共同作業や複雑なワークフローを実行できます。 </vt:lpstr>
      <vt:lpstr>Adobe Ad Cloud：予算に応じて、検索連動型広告やディスプレイ広告、ダイナミック広告の最適な組み合わせを予測できます。メディアプランの実行も自動化可能です。</vt:lpstr>
      <vt:lpstr>サポートケースの作成：Adobe Experience Manager、Adobe Experience Platform、Adobe Campaign</vt:lpstr>
      <vt:lpstr>ケースの説明：Adobe Experience Manager、Adobe Experience Platform、Adobe Campaign</vt:lpstr>
      <vt:lpstr>サポートケースの作成：Adobe Analytics、Adobe Audience Manager、Adobe Target</vt:lpstr>
      <vt:lpstr>サポートケースの作成：Adobe Primetime</vt:lpstr>
      <vt:lpstr>サポートケースの作成：Adobe Commerce</vt:lpstr>
      <vt:lpstr>サポートケースの作成：Adobe Marketo Engage</vt:lpstr>
      <vt:lpstr>アドビカスタマーサポートとの連携</vt:lpstr>
      <vt:lpstr>ツールとリソース</vt:lpstr>
      <vt:lpstr>PowerPoint Presentation</vt:lpstr>
      <vt:lpstr>PowerPoint Presentation</vt:lpstr>
      <vt:lpstr>PowerPoint Presentation</vt:lpstr>
      <vt:lpstr>ビジネスサポート</vt:lpstr>
      <vt:lpstr>エンタープライズサポート</vt:lpstr>
      <vt:lpstr>エリートサポート</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Lubomir Michniak</cp:lastModifiedBy>
  <cp:revision>34</cp:revision>
  <dcterms:created xsi:type="dcterms:W3CDTF">2020-03-17T17:00:03Z</dcterms:created>
  <dcterms:modified xsi:type="dcterms:W3CDTF">2021-11-19T15:01:33Z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